
<file path=[Content_Types].xml><?xml version="1.0" encoding="utf-8"?>
<Types xmlns="http://schemas.openxmlformats.org/package/2006/content-types">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8" r:id="rId3"/>
    <p:sldId id="259" r:id="rId4"/>
    <p:sldId id="260" r:id="rId5"/>
    <p:sldId id="261" r:id="rId6"/>
    <p:sldId id="262" r:id="rId7"/>
    <p:sldId id="263" r:id="rId8"/>
    <p:sldId id="264" r:id="rId9"/>
    <p:sldId id="265" r:id="rId10"/>
    <p:sldId id="266" r:id="rId11"/>
    <p:sldId id="267" r:id="rId12"/>
    <p:sldId id="270" r:id="rId13"/>
    <p:sldId id="269" r:id="rId14"/>
    <p:sldId id="272" r:id="rId15"/>
    <p:sldId id="273" r:id="rId16"/>
    <p:sldId id="274" r:id="rId17"/>
    <p:sldId id="275" r:id="rId18"/>
    <p:sldId id="276" r:id="rId19"/>
    <p:sldId id="277" r:id="rId20"/>
    <p:sldId id="280" r:id="rId21"/>
    <p:sldId id="278"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9" autoAdjust="0"/>
    <p:restoredTop sz="81669" autoAdjust="0"/>
  </p:normalViewPr>
  <p:slideViewPr>
    <p:cSldViewPr snapToGrid="0">
      <p:cViewPr varScale="1">
        <p:scale>
          <a:sx n="62" d="100"/>
          <a:sy n="62" d="100"/>
        </p:scale>
        <p:origin x="84" y="2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1A2B59-6C7C-445A-A40B-E765EFF6C558}" type="datetimeFigureOut">
              <a:rPr lang="en-US" smtClean="0"/>
              <a:t>3/29/2021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976454-ADC1-4F51-8E40-92EE07938746}" type="slidenum">
              <a:rPr lang="en-US" smtClean="0"/>
              <a:t>‹#›</a:t>
            </a:fld>
            <a:endParaRPr lang="en-US"/>
          </a:p>
        </p:txBody>
      </p:sp>
    </p:spTree>
    <p:extLst>
      <p:ext uri="{BB962C8B-B14F-4D97-AF65-F5344CB8AC3E}">
        <p14:creationId xmlns:p14="http://schemas.microsoft.com/office/powerpoint/2010/main" val="1960982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accessibility</a:t>
            </a:r>
          </a:p>
        </p:txBody>
      </p:sp>
      <p:sp>
        <p:nvSpPr>
          <p:cNvPr id="4" name="Slide Number Placeholder 3"/>
          <p:cNvSpPr>
            <a:spLocks noGrp="1"/>
          </p:cNvSpPr>
          <p:nvPr>
            <p:ph type="sldNum" sz="quarter" idx="5"/>
          </p:nvPr>
        </p:nvSpPr>
        <p:spPr/>
        <p:txBody>
          <a:bodyPr/>
          <a:lstStyle/>
          <a:p>
            <a:fld id="{41976454-ADC1-4F51-8E40-92EE07938746}" type="slidenum">
              <a:rPr lang="en-US" smtClean="0"/>
              <a:t>6</a:t>
            </a:fld>
            <a:endParaRPr lang="en-US"/>
          </a:p>
        </p:txBody>
      </p:sp>
    </p:spTree>
    <p:extLst>
      <p:ext uri="{BB962C8B-B14F-4D97-AF65-F5344CB8AC3E}">
        <p14:creationId xmlns:p14="http://schemas.microsoft.com/office/powerpoint/2010/main" val="447978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Poll Title: what are some control systems you can think of or want to control?
https://www.polleverywhere.com/free_text_polls/wO0AApzLwitL2j6fhVDtr</a:t>
            </a:r>
          </a:p>
        </p:txBody>
      </p:sp>
      <p:sp>
        <p:nvSpPr>
          <p:cNvPr id="4" name="Slide Number Placeholder 3"/>
          <p:cNvSpPr>
            <a:spLocks noGrp="1"/>
          </p:cNvSpPr>
          <p:nvPr>
            <p:ph type="sldNum" sz="quarter" idx="5"/>
          </p:nvPr>
        </p:nvSpPr>
        <p:spPr/>
        <p:txBody>
          <a:bodyPr/>
          <a:lstStyle/>
          <a:p>
            <a:fld id="{41976454-ADC1-4F51-8E40-92EE07938746}" type="slidenum">
              <a:rPr lang="en-US" smtClean="0"/>
              <a:t>20</a:t>
            </a:fld>
            <a:endParaRPr lang="en-US"/>
          </a:p>
        </p:txBody>
      </p:sp>
      <p:sp>
        <p:nvSpPr>
          <p:cNvPr id="5" name="TextBox 4">
            <a:extLst>
              <a:ext uri="{FF2B5EF4-FFF2-40B4-BE49-F238E27FC236}">
                <a16:creationId xmlns:a16="http://schemas.microsoft.com/office/drawing/2014/main" id="{B40B1B31-FDEB-4CFA-810D-4EDE297E12C9}"/>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31677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46657-6351-44AF-ADF9-259265F384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5ECD17A-CA31-4D36-BCB6-76E806CAB3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5B412B-B055-4262-859A-E3B850C1F06C}"/>
              </a:ext>
            </a:extLst>
          </p:cNvPr>
          <p:cNvSpPr>
            <a:spLocks noGrp="1"/>
          </p:cNvSpPr>
          <p:nvPr>
            <p:ph type="dt" sz="half" idx="10"/>
          </p:nvPr>
        </p:nvSpPr>
        <p:spPr/>
        <p:txBody>
          <a:bodyPr/>
          <a:lstStyle/>
          <a:p>
            <a:fld id="{37088027-FA8E-43BC-B3AF-0EE2EECF3711}" type="datetime1">
              <a:rPr lang="en-US" smtClean="0"/>
              <a:t>3/29/2021</a:t>
            </a:fld>
            <a:endParaRPr lang="en-US"/>
          </a:p>
        </p:txBody>
      </p:sp>
      <p:sp>
        <p:nvSpPr>
          <p:cNvPr id="5" name="Footer Placeholder 4">
            <a:extLst>
              <a:ext uri="{FF2B5EF4-FFF2-40B4-BE49-F238E27FC236}">
                <a16:creationId xmlns:a16="http://schemas.microsoft.com/office/drawing/2014/main" id="{C70FA75E-FF19-4ADF-9592-8F354EE3B8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84BB8B-DADD-41BA-BE38-A94C2477625C}"/>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2497199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3A6BE-E2FB-4A8C-8F72-541636BCCF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409C28-2124-4445-9E7C-B2D0A252642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D5A37-8E5F-44BF-B1FC-81EA4FB6959F}"/>
              </a:ext>
            </a:extLst>
          </p:cNvPr>
          <p:cNvSpPr>
            <a:spLocks noGrp="1"/>
          </p:cNvSpPr>
          <p:nvPr>
            <p:ph type="dt" sz="half" idx="10"/>
          </p:nvPr>
        </p:nvSpPr>
        <p:spPr/>
        <p:txBody>
          <a:bodyPr/>
          <a:lstStyle/>
          <a:p>
            <a:fld id="{E72973D9-53FF-4CA3-A6EB-6A5876C01BFF}" type="datetime1">
              <a:rPr lang="en-US" smtClean="0"/>
              <a:t>3/29/2021</a:t>
            </a:fld>
            <a:endParaRPr lang="en-US"/>
          </a:p>
        </p:txBody>
      </p:sp>
      <p:sp>
        <p:nvSpPr>
          <p:cNvPr id="5" name="Footer Placeholder 4">
            <a:extLst>
              <a:ext uri="{FF2B5EF4-FFF2-40B4-BE49-F238E27FC236}">
                <a16:creationId xmlns:a16="http://schemas.microsoft.com/office/drawing/2014/main" id="{C5B1AEB0-3514-4929-AB52-E83F80B01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F44E7C-59FF-45E5-AA97-D5806F943878}"/>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45287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D598B1-4711-49F9-AC24-D8344AD0C7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2F313E-B2C3-42CB-ABE0-1CB08AD4A0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C1BE56-A7E8-4644-BD91-4E676EFD4501}"/>
              </a:ext>
            </a:extLst>
          </p:cNvPr>
          <p:cNvSpPr>
            <a:spLocks noGrp="1"/>
          </p:cNvSpPr>
          <p:nvPr>
            <p:ph type="dt" sz="half" idx="10"/>
          </p:nvPr>
        </p:nvSpPr>
        <p:spPr/>
        <p:txBody>
          <a:bodyPr/>
          <a:lstStyle/>
          <a:p>
            <a:fld id="{6F2659D0-4EF1-41D2-874F-632548DDEA54}" type="datetime1">
              <a:rPr lang="en-US" smtClean="0"/>
              <a:t>3/29/2021</a:t>
            </a:fld>
            <a:endParaRPr lang="en-US"/>
          </a:p>
        </p:txBody>
      </p:sp>
      <p:sp>
        <p:nvSpPr>
          <p:cNvPr id="5" name="Footer Placeholder 4">
            <a:extLst>
              <a:ext uri="{FF2B5EF4-FFF2-40B4-BE49-F238E27FC236}">
                <a16:creationId xmlns:a16="http://schemas.microsoft.com/office/drawing/2014/main" id="{21242CB0-33E7-4503-AD07-2E4367980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1D3BF-4643-444E-9BD3-1DDD80BEE9A1}"/>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86289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855DE-E0F8-43F4-8A95-8491380231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59AC7A-3023-4D59-B31B-2182F1A7F3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4E1F1-83DB-4C93-8C7A-0D26447B679E}"/>
              </a:ext>
            </a:extLst>
          </p:cNvPr>
          <p:cNvSpPr>
            <a:spLocks noGrp="1"/>
          </p:cNvSpPr>
          <p:nvPr>
            <p:ph type="dt" sz="half" idx="10"/>
          </p:nvPr>
        </p:nvSpPr>
        <p:spPr/>
        <p:txBody>
          <a:bodyPr/>
          <a:lstStyle/>
          <a:p>
            <a:fld id="{8152D30B-0C61-4D48-998B-3B6B5E331D2D}" type="datetime1">
              <a:rPr lang="en-US" smtClean="0"/>
              <a:t>3/29/2021</a:t>
            </a:fld>
            <a:endParaRPr lang="en-US"/>
          </a:p>
        </p:txBody>
      </p:sp>
      <p:sp>
        <p:nvSpPr>
          <p:cNvPr id="5" name="Footer Placeholder 4">
            <a:extLst>
              <a:ext uri="{FF2B5EF4-FFF2-40B4-BE49-F238E27FC236}">
                <a16:creationId xmlns:a16="http://schemas.microsoft.com/office/drawing/2014/main" id="{9FA0549D-4A6B-4B22-A156-16E226F9B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0B2108-EB85-43BC-8E43-8CAFCB372669}"/>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1369341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8F70-1E96-4746-81FD-4FA148C13B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29106A-B3BB-4D5B-A346-457404B690F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A9099E-C2E3-4874-8E0E-D6334B7FE041}"/>
              </a:ext>
            </a:extLst>
          </p:cNvPr>
          <p:cNvSpPr>
            <a:spLocks noGrp="1"/>
          </p:cNvSpPr>
          <p:nvPr>
            <p:ph type="dt" sz="half" idx="10"/>
          </p:nvPr>
        </p:nvSpPr>
        <p:spPr/>
        <p:txBody>
          <a:bodyPr/>
          <a:lstStyle/>
          <a:p>
            <a:fld id="{F0692EDA-EDD2-41E1-88D4-C8991643C005}" type="datetime1">
              <a:rPr lang="en-US" smtClean="0"/>
              <a:t>3/29/2021</a:t>
            </a:fld>
            <a:endParaRPr lang="en-US"/>
          </a:p>
        </p:txBody>
      </p:sp>
      <p:sp>
        <p:nvSpPr>
          <p:cNvPr id="5" name="Footer Placeholder 4">
            <a:extLst>
              <a:ext uri="{FF2B5EF4-FFF2-40B4-BE49-F238E27FC236}">
                <a16:creationId xmlns:a16="http://schemas.microsoft.com/office/drawing/2014/main" id="{6A4CA364-BE31-4742-AED1-5786A893B2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436CA6-3844-472A-BAB3-31D4849AE219}"/>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976775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45B66-C4A9-46E6-BF63-2CB5BCB426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36B0E-9518-4E01-9A9D-AF3D1D1522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6D984D2-B703-4BB6-8462-C23C730DE5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168F94-5179-4AC1-9114-9143834C96EF}"/>
              </a:ext>
            </a:extLst>
          </p:cNvPr>
          <p:cNvSpPr>
            <a:spLocks noGrp="1"/>
          </p:cNvSpPr>
          <p:nvPr>
            <p:ph type="dt" sz="half" idx="10"/>
          </p:nvPr>
        </p:nvSpPr>
        <p:spPr/>
        <p:txBody>
          <a:bodyPr/>
          <a:lstStyle/>
          <a:p>
            <a:fld id="{0441F131-8E29-4072-8BEB-2C408FA8F472}" type="datetime1">
              <a:rPr lang="en-US" smtClean="0"/>
              <a:t>3/29/2021</a:t>
            </a:fld>
            <a:endParaRPr lang="en-US"/>
          </a:p>
        </p:txBody>
      </p:sp>
      <p:sp>
        <p:nvSpPr>
          <p:cNvPr id="6" name="Footer Placeholder 5">
            <a:extLst>
              <a:ext uri="{FF2B5EF4-FFF2-40B4-BE49-F238E27FC236}">
                <a16:creationId xmlns:a16="http://schemas.microsoft.com/office/drawing/2014/main" id="{D7194680-40CD-49EF-B2EE-0A875894B7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6CCFA-3D03-412F-AF1A-65DF97F8A9C6}"/>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3659937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1D62F-F00E-4F2B-A3F3-BCEF144C30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7928F25-1276-461F-9ECF-FC42DF3FC0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873E1E-1D8D-4E2B-B1A0-325CDBE343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685CA8-A0B1-4D32-95B8-3059A33FDD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EC33C-7A86-4E59-8D4F-59167F79E87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F32A7D-07E6-46FC-95CA-7B0FB918A7F7}"/>
              </a:ext>
            </a:extLst>
          </p:cNvPr>
          <p:cNvSpPr>
            <a:spLocks noGrp="1"/>
          </p:cNvSpPr>
          <p:nvPr>
            <p:ph type="dt" sz="half" idx="10"/>
          </p:nvPr>
        </p:nvSpPr>
        <p:spPr/>
        <p:txBody>
          <a:bodyPr/>
          <a:lstStyle/>
          <a:p>
            <a:fld id="{F120E5F2-198D-4AAA-8869-7E6A940DAF02}" type="datetime1">
              <a:rPr lang="en-US" smtClean="0"/>
              <a:t>3/29/2021</a:t>
            </a:fld>
            <a:endParaRPr lang="en-US"/>
          </a:p>
        </p:txBody>
      </p:sp>
      <p:sp>
        <p:nvSpPr>
          <p:cNvPr id="8" name="Footer Placeholder 7">
            <a:extLst>
              <a:ext uri="{FF2B5EF4-FFF2-40B4-BE49-F238E27FC236}">
                <a16:creationId xmlns:a16="http://schemas.microsoft.com/office/drawing/2014/main" id="{0F71CE45-42DD-47A6-84B7-588C6E5EF6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98BCD5-0631-496B-BEBC-B4A747DD9AF5}"/>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2306694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5F289-3738-4021-8F00-8B2821357D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B09060-5AE4-408C-A584-97E5653CE359}"/>
              </a:ext>
            </a:extLst>
          </p:cNvPr>
          <p:cNvSpPr>
            <a:spLocks noGrp="1"/>
          </p:cNvSpPr>
          <p:nvPr>
            <p:ph type="dt" sz="half" idx="10"/>
          </p:nvPr>
        </p:nvSpPr>
        <p:spPr/>
        <p:txBody>
          <a:bodyPr/>
          <a:lstStyle/>
          <a:p>
            <a:fld id="{D864570E-F866-4463-BA70-DE91D4324BFD}" type="datetime1">
              <a:rPr lang="en-US" smtClean="0"/>
              <a:t>3/29/2021</a:t>
            </a:fld>
            <a:endParaRPr lang="en-US"/>
          </a:p>
        </p:txBody>
      </p:sp>
      <p:sp>
        <p:nvSpPr>
          <p:cNvPr id="4" name="Footer Placeholder 3">
            <a:extLst>
              <a:ext uri="{FF2B5EF4-FFF2-40B4-BE49-F238E27FC236}">
                <a16:creationId xmlns:a16="http://schemas.microsoft.com/office/drawing/2014/main" id="{5388BC19-0D50-4342-A0D5-78E337DEC3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AFA9AA-B578-419D-BD27-3B33B6B832E3}"/>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4014190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83534-C2D9-42D8-B3E4-6B87518C3805}"/>
              </a:ext>
            </a:extLst>
          </p:cNvPr>
          <p:cNvSpPr>
            <a:spLocks noGrp="1"/>
          </p:cNvSpPr>
          <p:nvPr>
            <p:ph type="dt" sz="half" idx="10"/>
          </p:nvPr>
        </p:nvSpPr>
        <p:spPr/>
        <p:txBody>
          <a:bodyPr/>
          <a:lstStyle/>
          <a:p>
            <a:fld id="{C1013236-E29D-46B1-ACE6-412CC906655D}" type="datetime1">
              <a:rPr lang="en-US" smtClean="0"/>
              <a:t>3/29/2021</a:t>
            </a:fld>
            <a:endParaRPr lang="en-US"/>
          </a:p>
        </p:txBody>
      </p:sp>
      <p:sp>
        <p:nvSpPr>
          <p:cNvPr id="3" name="Footer Placeholder 2">
            <a:extLst>
              <a:ext uri="{FF2B5EF4-FFF2-40B4-BE49-F238E27FC236}">
                <a16:creationId xmlns:a16="http://schemas.microsoft.com/office/drawing/2014/main" id="{BB01B465-BDF2-4A96-AC88-4529F75AC6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008E7B-9755-4537-AE6A-4D449CCB812E}"/>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1156934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95E39-E04D-45E7-A9AE-631C851E54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22DCD6-B392-425D-AEF6-60CEC08746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29D0D9C-1667-4ABD-8796-0796E23CE7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FCA9E1-B973-4DCF-B7AF-03CD32E8C73F}"/>
              </a:ext>
            </a:extLst>
          </p:cNvPr>
          <p:cNvSpPr>
            <a:spLocks noGrp="1"/>
          </p:cNvSpPr>
          <p:nvPr>
            <p:ph type="dt" sz="half" idx="10"/>
          </p:nvPr>
        </p:nvSpPr>
        <p:spPr/>
        <p:txBody>
          <a:bodyPr/>
          <a:lstStyle/>
          <a:p>
            <a:fld id="{6D540D06-AE8B-4870-9EF8-FFBD29BB52FE}" type="datetime1">
              <a:rPr lang="en-US" smtClean="0"/>
              <a:t>3/29/2021</a:t>
            </a:fld>
            <a:endParaRPr lang="en-US"/>
          </a:p>
        </p:txBody>
      </p:sp>
      <p:sp>
        <p:nvSpPr>
          <p:cNvPr id="6" name="Footer Placeholder 5">
            <a:extLst>
              <a:ext uri="{FF2B5EF4-FFF2-40B4-BE49-F238E27FC236}">
                <a16:creationId xmlns:a16="http://schemas.microsoft.com/office/drawing/2014/main" id="{3B353247-775F-4CF9-AAE6-8D74F0531D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DE758C-5F94-4DB1-83E4-E3D727144104}"/>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1403702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EDB46-8952-4865-8980-951256C92A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3A2CED-4A63-4810-B953-A2B3BA4B51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1B4D42-61E9-48E6-93EB-AA45A1BBA7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43C546-FE88-40F2-B266-567CE7400666}"/>
              </a:ext>
            </a:extLst>
          </p:cNvPr>
          <p:cNvSpPr>
            <a:spLocks noGrp="1"/>
          </p:cNvSpPr>
          <p:nvPr>
            <p:ph type="dt" sz="half" idx="10"/>
          </p:nvPr>
        </p:nvSpPr>
        <p:spPr/>
        <p:txBody>
          <a:bodyPr/>
          <a:lstStyle/>
          <a:p>
            <a:fld id="{8766FE40-8936-4102-92BD-9261A4DC8649}" type="datetime1">
              <a:rPr lang="en-US" smtClean="0"/>
              <a:t>3/29/2021</a:t>
            </a:fld>
            <a:endParaRPr lang="en-US"/>
          </a:p>
        </p:txBody>
      </p:sp>
      <p:sp>
        <p:nvSpPr>
          <p:cNvPr id="6" name="Footer Placeholder 5">
            <a:extLst>
              <a:ext uri="{FF2B5EF4-FFF2-40B4-BE49-F238E27FC236}">
                <a16:creationId xmlns:a16="http://schemas.microsoft.com/office/drawing/2014/main" id="{22BCDCCB-F918-446E-9FC2-840D0D1932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D8EE39-111D-487C-A760-384A1606F93C}"/>
              </a:ext>
            </a:extLst>
          </p:cNvPr>
          <p:cNvSpPr>
            <a:spLocks noGrp="1"/>
          </p:cNvSpPr>
          <p:nvPr>
            <p:ph type="sldNum" sz="quarter" idx="12"/>
          </p:nvPr>
        </p:nvSpPr>
        <p:spPr/>
        <p:txBody>
          <a:bodyPr/>
          <a:lstStyle/>
          <a:p>
            <a:fld id="{5C95360D-A990-436F-BFCF-4A57C9B64EAC}" type="slidenum">
              <a:rPr lang="en-US" smtClean="0"/>
              <a:t>‹#›</a:t>
            </a:fld>
            <a:endParaRPr lang="en-US"/>
          </a:p>
        </p:txBody>
      </p:sp>
    </p:spTree>
    <p:extLst>
      <p:ext uri="{BB962C8B-B14F-4D97-AF65-F5344CB8AC3E}">
        <p14:creationId xmlns:p14="http://schemas.microsoft.com/office/powerpoint/2010/main" val="208264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87F98E-C4D2-462A-B7B2-38AE7F8374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1486FE4-ABAD-4F14-A05D-F3ECA1FDBE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7CE61A-AC54-4F21-9D32-DB13361B62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Arial Nova" panose="020B0504020202020204" pitchFamily="34" charset="0"/>
              </a:defRPr>
            </a:lvl1pPr>
          </a:lstStyle>
          <a:p>
            <a:fld id="{1C50019E-8D7D-42CE-8B68-7D3F259AF873}" type="datetime1">
              <a:rPr lang="en-US" smtClean="0"/>
              <a:pPr/>
              <a:t>3/29/2021</a:t>
            </a:fld>
            <a:endParaRPr lang="en-US"/>
          </a:p>
        </p:txBody>
      </p:sp>
      <p:sp>
        <p:nvSpPr>
          <p:cNvPr id="5" name="Footer Placeholder 4">
            <a:extLst>
              <a:ext uri="{FF2B5EF4-FFF2-40B4-BE49-F238E27FC236}">
                <a16:creationId xmlns:a16="http://schemas.microsoft.com/office/drawing/2014/main" id="{7B44E139-52A7-43DC-BD49-CA84F4E13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Arial Nova" panose="020B0504020202020204" pitchFamily="34" charset="0"/>
              </a:defRPr>
            </a:lvl1pPr>
          </a:lstStyle>
          <a:p>
            <a:endParaRPr lang="en-US"/>
          </a:p>
        </p:txBody>
      </p:sp>
      <p:sp>
        <p:nvSpPr>
          <p:cNvPr id="6" name="Slide Number Placeholder 5">
            <a:extLst>
              <a:ext uri="{FF2B5EF4-FFF2-40B4-BE49-F238E27FC236}">
                <a16:creationId xmlns:a16="http://schemas.microsoft.com/office/drawing/2014/main" id="{286A1E4C-69DE-4876-8DF1-7DD4A145A544}"/>
              </a:ext>
            </a:extLst>
          </p:cNvPr>
          <p:cNvSpPr>
            <a:spLocks noGrp="1"/>
          </p:cNvSpPr>
          <p:nvPr>
            <p:ph type="sldNum" sz="quarter" idx="4"/>
          </p:nvPr>
        </p:nvSpPr>
        <p:spPr>
          <a:xfrm>
            <a:off x="9352472" y="6356350"/>
            <a:ext cx="2743200" cy="365125"/>
          </a:xfrm>
          <a:prstGeom prst="rect">
            <a:avLst/>
          </a:prstGeom>
        </p:spPr>
        <p:txBody>
          <a:bodyPr vert="horz" lIns="91440" tIns="45720" rIns="91440" bIns="45720" rtlCol="0" anchor="ctr"/>
          <a:lstStyle>
            <a:lvl1pPr algn="r">
              <a:defRPr sz="1200">
                <a:solidFill>
                  <a:schemeClr val="bg1"/>
                </a:solidFill>
                <a:latin typeface="Arial Nova" panose="020B0504020202020204" pitchFamily="34" charset="0"/>
              </a:defRPr>
            </a:lvl1pPr>
          </a:lstStyle>
          <a:p>
            <a:fld id="{5C95360D-A990-436F-BFCF-4A57C9B64EAC}" type="slidenum">
              <a:rPr lang="en-US" smtClean="0"/>
              <a:pPr/>
              <a:t>‹#›</a:t>
            </a:fld>
            <a:endParaRPr lang="en-US"/>
          </a:p>
        </p:txBody>
      </p:sp>
    </p:spTree>
    <p:extLst>
      <p:ext uri="{BB962C8B-B14F-4D97-AF65-F5344CB8AC3E}">
        <p14:creationId xmlns:p14="http://schemas.microsoft.com/office/powerpoint/2010/main" val="1574647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1"/>
          </a:solidFill>
          <a:latin typeface="Arial Nova" panose="020B05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Arial Nova" panose="020B05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Arial Nova" panose="020B05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Arial Nova" panose="020B05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Nova" panose="020B05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Arial Nova" panose="020B05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 Id="rId9"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28.png"/><Relationship Id="rId3" Type="http://schemas.microsoft.com/office/2007/relationships/media" Target="../media/media2.mp4"/><Relationship Id="rId7" Type="http://schemas.microsoft.com/office/2007/relationships/media" Target="../media/media4.mov"/><Relationship Id="rId12" Type="http://schemas.openxmlformats.org/officeDocument/2006/relationships/image" Target="../media/image2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6.png"/><Relationship Id="rId5" Type="http://schemas.microsoft.com/office/2007/relationships/media" Target="../media/media3.mp4"/><Relationship Id="rId10" Type="http://schemas.openxmlformats.org/officeDocument/2006/relationships/image" Target="../media/image25.png"/><Relationship Id="rId4" Type="http://schemas.openxmlformats.org/officeDocument/2006/relationships/video" Target="../media/media2.mp4"/><Relationship Id="rId9"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1.jpeg"/><Relationship Id="rId3" Type="http://schemas.microsoft.com/office/2007/relationships/media" Target="../media/media6.mov"/><Relationship Id="rId7" Type="http://schemas.openxmlformats.org/officeDocument/2006/relationships/image" Target="../media/image30.png"/><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29.png"/><Relationship Id="rId5" Type="http://schemas.openxmlformats.org/officeDocument/2006/relationships/slideLayout" Target="../slideLayouts/slideLayout2.xml"/><Relationship Id="rId4" Type="http://schemas.openxmlformats.org/officeDocument/2006/relationships/video" Target="../media/media6.mov"/><Relationship Id="rId9" Type="http://schemas.openxmlformats.org/officeDocument/2006/relationships/image" Target="../media/image3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5C5F1-B5E3-4343-A4D5-27A4CE442512}"/>
              </a:ext>
            </a:extLst>
          </p:cNvPr>
          <p:cNvSpPr>
            <a:spLocks noGrp="1"/>
          </p:cNvSpPr>
          <p:nvPr>
            <p:ph type="ctrTitle"/>
          </p:nvPr>
        </p:nvSpPr>
        <p:spPr>
          <a:xfrm>
            <a:off x="989556" y="591141"/>
            <a:ext cx="11202443" cy="2387600"/>
          </a:xfrm>
        </p:spPr>
        <p:txBody>
          <a:bodyPr>
            <a:normAutofit fontScale="90000"/>
          </a:bodyPr>
          <a:lstStyle/>
          <a:p>
            <a:pPr algn="l"/>
            <a:r>
              <a:rPr lang="en-US" dirty="0"/>
              <a:t>ECE 447: Control System Analysis (sp21) 				MW 4:30-6:20</a:t>
            </a:r>
          </a:p>
        </p:txBody>
      </p:sp>
      <p:pic>
        <p:nvPicPr>
          <p:cNvPr id="8" name="Picture 7">
            <a:extLst>
              <a:ext uri="{FF2B5EF4-FFF2-40B4-BE49-F238E27FC236}">
                <a16:creationId xmlns:a16="http://schemas.microsoft.com/office/drawing/2014/main" id="{4AF69862-BB1C-4737-A01C-DC04E22172CA}"/>
              </a:ext>
            </a:extLst>
          </p:cNvPr>
          <p:cNvPicPr>
            <a:picLocks noChangeAspect="1"/>
          </p:cNvPicPr>
          <p:nvPr/>
        </p:nvPicPr>
        <p:blipFill>
          <a:blip r:embed="rId2"/>
          <a:stretch>
            <a:fillRect/>
          </a:stretch>
        </p:blipFill>
        <p:spPr>
          <a:xfrm>
            <a:off x="1613245" y="3250791"/>
            <a:ext cx="8155830" cy="3288121"/>
          </a:xfrm>
          <a:prstGeom prst="rect">
            <a:avLst/>
          </a:prstGeom>
        </p:spPr>
      </p:pic>
      <p:sp>
        <p:nvSpPr>
          <p:cNvPr id="10" name="Slide Number Placeholder 9">
            <a:extLst>
              <a:ext uri="{FF2B5EF4-FFF2-40B4-BE49-F238E27FC236}">
                <a16:creationId xmlns:a16="http://schemas.microsoft.com/office/drawing/2014/main" id="{BA995F4B-918D-4819-9AA5-30EB6AA36B9F}"/>
              </a:ext>
            </a:extLst>
          </p:cNvPr>
          <p:cNvSpPr>
            <a:spLocks noGrp="1"/>
          </p:cNvSpPr>
          <p:nvPr>
            <p:ph type="sldNum" sz="quarter" idx="12"/>
          </p:nvPr>
        </p:nvSpPr>
        <p:spPr/>
        <p:txBody>
          <a:bodyPr/>
          <a:lstStyle/>
          <a:p>
            <a:fld id="{5C95360D-A990-436F-BFCF-4A57C9B64EAC}" type="slidenum">
              <a:rPr lang="en-US" smtClean="0"/>
              <a:t>1</a:t>
            </a:fld>
            <a:endParaRPr lang="en-US"/>
          </a:p>
        </p:txBody>
      </p:sp>
      <p:sp>
        <p:nvSpPr>
          <p:cNvPr id="11" name="TextBox 10">
            <a:extLst>
              <a:ext uri="{FF2B5EF4-FFF2-40B4-BE49-F238E27FC236}">
                <a16:creationId xmlns:a16="http://schemas.microsoft.com/office/drawing/2014/main" id="{5AC5E1FC-8AF1-44F0-A7AA-32137B534E2E}"/>
              </a:ext>
            </a:extLst>
          </p:cNvPr>
          <p:cNvSpPr txBox="1"/>
          <p:nvPr/>
        </p:nvSpPr>
        <p:spPr>
          <a:xfrm>
            <a:off x="9566662" y="6150644"/>
            <a:ext cx="2215740" cy="646331"/>
          </a:xfrm>
          <a:prstGeom prst="rect">
            <a:avLst/>
          </a:prstGeom>
          <a:noFill/>
        </p:spPr>
        <p:txBody>
          <a:bodyPr wrap="square" rtlCol="0">
            <a:spAutoFit/>
          </a:bodyPr>
          <a:lstStyle/>
          <a:p>
            <a:pPr algn="r"/>
            <a:r>
              <a:rPr lang="en-US" dirty="0">
                <a:solidFill>
                  <a:schemeClr val="bg1">
                    <a:lumMod val="50000"/>
                  </a:schemeClr>
                </a:solidFill>
                <a:latin typeface="+mj-lt"/>
              </a:rPr>
              <a:t>Slide adapted from Burden, 2020</a:t>
            </a:r>
          </a:p>
        </p:txBody>
      </p:sp>
    </p:spTree>
    <p:extLst>
      <p:ext uri="{BB962C8B-B14F-4D97-AF65-F5344CB8AC3E}">
        <p14:creationId xmlns:p14="http://schemas.microsoft.com/office/powerpoint/2010/main" val="3512292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1E83-7ED3-4BB7-9AFE-2F1F9A9990D7}"/>
              </a:ext>
            </a:extLst>
          </p:cNvPr>
          <p:cNvSpPr>
            <a:spLocks noGrp="1"/>
          </p:cNvSpPr>
          <p:nvPr>
            <p:ph type="ctrTitle"/>
          </p:nvPr>
        </p:nvSpPr>
        <p:spPr>
          <a:xfrm>
            <a:off x="1524000" y="1540375"/>
            <a:ext cx="9144000" cy="2387600"/>
          </a:xfrm>
        </p:spPr>
        <p:txBody>
          <a:bodyPr>
            <a:normAutofit/>
          </a:bodyPr>
          <a:lstStyle/>
          <a:p>
            <a:r>
              <a:rPr lang="en-US" dirty="0"/>
              <a:t>origins of feedback control</a:t>
            </a:r>
          </a:p>
        </p:txBody>
      </p:sp>
      <p:sp>
        <p:nvSpPr>
          <p:cNvPr id="6" name="Slide Number Placeholder 5">
            <a:extLst>
              <a:ext uri="{FF2B5EF4-FFF2-40B4-BE49-F238E27FC236}">
                <a16:creationId xmlns:a16="http://schemas.microsoft.com/office/drawing/2014/main" id="{30041C44-082F-42E2-AD40-401A6067CC46}"/>
              </a:ext>
            </a:extLst>
          </p:cNvPr>
          <p:cNvSpPr>
            <a:spLocks noGrp="1"/>
          </p:cNvSpPr>
          <p:nvPr>
            <p:ph type="sldNum" sz="quarter" idx="12"/>
          </p:nvPr>
        </p:nvSpPr>
        <p:spPr/>
        <p:txBody>
          <a:bodyPr/>
          <a:lstStyle/>
          <a:p>
            <a:fld id="{5C95360D-A990-436F-BFCF-4A57C9B64EAC}" type="slidenum">
              <a:rPr lang="en-US" smtClean="0"/>
              <a:t>10</a:t>
            </a:fld>
            <a:endParaRPr lang="en-US"/>
          </a:p>
        </p:txBody>
      </p:sp>
    </p:spTree>
    <p:extLst>
      <p:ext uri="{BB962C8B-B14F-4D97-AF65-F5344CB8AC3E}">
        <p14:creationId xmlns:p14="http://schemas.microsoft.com/office/powerpoint/2010/main" val="2753449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2C118F8E-D1E5-4A46-BF83-8739A1929C30}"/>
              </a:ext>
            </a:extLst>
          </p:cNvPr>
          <p:cNvPicPr>
            <a:picLocks noChangeAspect="1"/>
          </p:cNvPicPr>
          <p:nvPr/>
        </p:nvPicPr>
        <p:blipFill>
          <a:blip r:embed="rId2"/>
          <a:stretch>
            <a:fillRect/>
          </a:stretch>
        </p:blipFill>
        <p:spPr>
          <a:xfrm>
            <a:off x="7016524" y="264605"/>
            <a:ext cx="3413458" cy="5818986"/>
          </a:xfrm>
          <a:prstGeom prst="rect">
            <a:avLst/>
          </a:prstGeom>
          <a:ln w="76200">
            <a:solidFill>
              <a:schemeClr val="accent4">
                <a:lumMod val="60000"/>
                <a:lumOff val="40000"/>
              </a:schemeClr>
            </a:solidFill>
          </a:ln>
        </p:spPr>
      </p:pic>
      <p:pic>
        <p:nvPicPr>
          <p:cNvPr id="21" name="Picture 20">
            <a:extLst>
              <a:ext uri="{FF2B5EF4-FFF2-40B4-BE49-F238E27FC236}">
                <a16:creationId xmlns:a16="http://schemas.microsoft.com/office/drawing/2014/main" id="{57EE81D6-1817-43A6-8B91-4182BDABE41B}"/>
              </a:ext>
            </a:extLst>
          </p:cNvPr>
          <p:cNvPicPr>
            <a:picLocks noChangeAspect="1"/>
          </p:cNvPicPr>
          <p:nvPr/>
        </p:nvPicPr>
        <p:blipFill rotWithShape="1">
          <a:blip r:embed="rId3"/>
          <a:srcRect b="6068"/>
          <a:stretch/>
        </p:blipFill>
        <p:spPr>
          <a:xfrm>
            <a:off x="920554" y="2580101"/>
            <a:ext cx="3726741" cy="3570543"/>
          </a:xfrm>
          <a:prstGeom prst="rect">
            <a:avLst/>
          </a:prstGeom>
        </p:spPr>
      </p:pic>
      <p:sp>
        <p:nvSpPr>
          <p:cNvPr id="2" name="Title 1">
            <a:extLst>
              <a:ext uri="{FF2B5EF4-FFF2-40B4-BE49-F238E27FC236}">
                <a16:creationId xmlns:a16="http://schemas.microsoft.com/office/drawing/2014/main" id="{6CFDF990-8E2E-4CBB-900D-99A313AB7E97}"/>
              </a:ext>
            </a:extLst>
          </p:cNvPr>
          <p:cNvSpPr>
            <a:spLocks noGrp="1"/>
          </p:cNvSpPr>
          <p:nvPr>
            <p:ph type="title"/>
          </p:nvPr>
        </p:nvSpPr>
        <p:spPr>
          <a:xfrm>
            <a:off x="920554" y="-108653"/>
            <a:ext cx="10515600" cy="1325563"/>
          </a:xfrm>
        </p:spPr>
        <p:txBody>
          <a:bodyPr/>
          <a:lstStyle/>
          <a:p>
            <a:r>
              <a:rPr lang="en-US" dirty="0"/>
              <a:t>flyball governor ~1800s</a:t>
            </a:r>
          </a:p>
        </p:txBody>
      </p:sp>
      <p:sp>
        <p:nvSpPr>
          <p:cNvPr id="3" name="Content Placeholder 2">
            <a:extLst>
              <a:ext uri="{FF2B5EF4-FFF2-40B4-BE49-F238E27FC236}">
                <a16:creationId xmlns:a16="http://schemas.microsoft.com/office/drawing/2014/main" id="{AFB0E145-811D-4AF3-8BA2-E3FD3F6E2A4F}"/>
              </a:ext>
            </a:extLst>
          </p:cNvPr>
          <p:cNvSpPr>
            <a:spLocks noGrp="1"/>
          </p:cNvSpPr>
          <p:nvPr>
            <p:ph idx="1"/>
          </p:nvPr>
        </p:nvSpPr>
        <p:spPr>
          <a:xfrm>
            <a:off x="783514" y="902488"/>
            <a:ext cx="6295255" cy="4351338"/>
          </a:xfrm>
        </p:spPr>
        <p:txBody>
          <a:bodyPr/>
          <a:lstStyle/>
          <a:p>
            <a:pPr>
              <a:spcBef>
                <a:spcPts val="0"/>
              </a:spcBef>
            </a:pPr>
            <a:r>
              <a:rPr lang="en-US" dirty="0"/>
              <a:t>regulate speed of steam engine</a:t>
            </a:r>
          </a:p>
          <a:p>
            <a:pPr>
              <a:spcBef>
                <a:spcPts val="0"/>
              </a:spcBef>
            </a:pPr>
            <a:r>
              <a:rPr lang="en-US" dirty="0"/>
              <a:t>reduce effect of variations in load (disturbance rejection)</a:t>
            </a:r>
          </a:p>
          <a:p>
            <a:pPr>
              <a:spcBef>
                <a:spcPts val="0"/>
              </a:spcBef>
            </a:pPr>
            <a:r>
              <a:rPr lang="en-US" dirty="0"/>
              <a:t>fueled industrial revolution</a:t>
            </a:r>
          </a:p>
        </p:txBody>
      </p:sp>
      <p:sp>
        <p:nvSpPr>
          <p:cNvPr id="5" name="TextBox 4">
            <a:extLst>
              <a:ext uri="{FF2B5EF4-FFF2-40B4-BE49-F238E27FC236}">
                <a16:creationId xmlns:a16="http://schemas.microsoft.com/office/drawing/2014/main" id="{C2035AFD-019A-45D9-819A-38115E115317}"/>
              </a:ext>
            </a:extLst>
          </p:cNvPr>
          <p:cNvSpPr txBox="1"/>
          <p:nvPr/>
        </p:nvSpPr>
        <p:spPr>
          <a:xfrm>
            <a:off x="243840" y="6211669"/>
            <a:ext cx="9692639" cy="646331"/>
          </a:xfrm>
          <a:prstGeom prst="rect">
            <a:avLst/>
          </a:prstGeom>
          <a:noFill/>
        </p:spPr>
        <p:txBody>
          <a:bodyPr wrap="square">
            <a:spAutoFit/>
          </a:bodyPr>
          <a:lstStyle/>
          <a:p>
            <a:r>
              <a:rPr lang="en-US" dirty="0">
                <a:solidFill>
                  <a:schemeClr val="bg1">
                    <a:lumMod val="50000"/>
                  </a:schemeClr>
                </a:solidFill>
                <a:latin typeface="+mj-lt"/>
              </a:rPr>
              <a:t>Mayr, Otto. "The origins of feedback control." Scientific American 223.4 (1970): 110-119.</a:t>
            </a:r>
          </a:p>
          <a:p>
            <a:r>
              <a:rPr lang="en-US" dirty="0" err="1">
                <a:solidFill>
                  <a:schemeClr val="bg1">
                    <a:lumMod val="50000"/>
                  </a:schemeClr>
                </a:solidFill>
                <a:latin typeface="+mj-lt"/>
              </a:rPr>
              <a:t>Åström</a:t>
            </a:r>
            <a:r>
              <a:rPr lang="en-US" dirty="0">
                <a:solidFill>
                  <a:schemeClr val="bg1">
                    <a:lumMod val="50000"/>
                  </a:schemeClr>
                </a:solidFill>
                <a:latin typeface="+mj-lt"/>
              </a:rPr>
              <a:t>, Karl Johan, and Richard M. Murray. Feedback systems. Princeton university press, 2010.</a:t>
            </a:r>
          </a:p>
        </p:txBody>
      </p:sp>
      <p:sp>
        <p:nvSpPr>
          <p:cNvPr id="10" name="TextBox 9">
            <a:extLst>
              <a:ext uri="{FF2B5EF4-FFF2-40B4-BE49-F238E27FC236}">
                <a16:creationId xmlns:a16="http://schemas.microsoft.com/office/drawing/2014/main" id="{D3DD601D-C25F-4E0B-8D3E-A1FFDCC3D5F6}"/>
              </a:ext>
            </a:extLst>
          </p:cNvPr>
          <p:cNvSpPr txBox="1"/>
          <p:nvPr/>
        </p:nvSpPr>
        <p:spPr>
          <a:xfrm>
            <a:off x="3370615" y="5955512"/>
            <a:ext cx="2981740" cy="369332"/>
          </a:xfrm>
          <a:prstGeom prst="rect">
            <a:avLst/>
          </a:prstGeom>
          <a:noFill/>
        </p:spPr>
        <p:txBody>
          <a:bodyPr wrap="square" rtlCol="0">
            <a:spAutoFit/>
          </a:bodyPr>
          <a:lstStyle/>
          <a:p>
            <a:r>
              <a:rPr lang="en-US" dirty="0">
                <a:solidFill>
                  <a:schemeClr val="bg1"/>
                </a:solidFill>
              </a:rPr>
              <a:t>Boulton-Watt Steam Engine</a:t>
            </a:r>
          </a:p>
        </p:txBody>
      </p:sp>
      <p:sp>
        <p:nvSpPr>
          <p:cNvPr id="11" name="TextBox 10">
            <a:extLst>
              <a:ext uri="{FF2B5EF4-FFF2-40B4-BE49-F238E27FC236}">
                <a16:creationId xmlns:a16="http://schemas.microsoft.com/office/drawing/2014/main" id="{88E18811-BB8D-4A69-9EF2-6CA8BAEBB21B}"/>
              </a:ext>
            </a:extLst>
          </p:cNvPr>
          <p:cNvSpPr txBox="1"/>
          <p:nvPr/>
        </p:nvSpPr>
        <p:spPr>
          <a:xfrm>
            <a:off x="10566952" y="639703"/>
            <a:ext cx="1738403" cy="1107996"/>
          </a:xfrm>
          <a:prstGeom prst="rect">
            <a:avLst/>
          </a:prstGeom>
          <a:noFill/>
        </p:spPr>
        <p:txBody>
          <a:bodyPr wrap="square" rtlCol="0">
            <a:spAutoFit/>
          </a:bodyPr>
          <a:lstStyle/>
          <a:p>
            <a:r>
              <a:rPr lang="en-US" sz="2200" dirty="0">
                <a:solidFill>
                  <a:schemeClr val="bg1"/>
                </a:solidFill>
              </a:rPr>
              <a:t>balls fly out as speed increases </a:t>
            </a:r>
          </a:p>
        </p:txBody>
      </p:sp>
      <p:sp>
        <p:nvSpPr>
          <p:cNvPr id="12" name="TextBox 11">
            <a:extLst>
              <a:ext uri="{FF2B5EF4-FFF2-40B4-BE49-F238E27FC236}">
                <a16:creationId xmlns:a16="http://schemas.microsoft.com/office/drawing/2014/main" id="{54E5B987-1BEF-4B57-8FDC-2E375559D33B}"/>
              </a:ext>
            </a:extLst>
          </p:cNvPr>
          <p:cNvSpPr txBox="1"/>
          <p:nvPr/>
        </p:nvSpPr>
        <p:spPr>
          <a:xfrm>
            <a:off x="9566662" y="6150644"/>
            <a:ext cx="2215740" cy="646331"/>
          </a:xfrm>
          <a:prstGeom prst="rect">
            <a:avLst/>
          </a:prstGeom>
          <a:noFill/>
        </p:spPr>
        <p:txBody>
          <a:bodyPr wrap="square" rtlCol="0">
            <a:spAutoFit/>
          </a:bodyPr>
          <a:lstStyle/>
          <a:p>
            <a:pPr algn="r"/>
            <a:r>
              <a:rPr lang="en-US" dirty="0">
                <a:solidFill>
                  <a:schemeClr val="bg1">
                    <a:lumMod val="50000"/>
                  </a:schemeClr>
                </a:solidFill>
                <a:latin typeface="+mj-lt"/>
              </a:rPr>
              <a:t>Slide adapted from Murray, 2004</a:t>
            </a:r>
          </a:p>
        </p:txBody>
      </p:sp>
      <p:sp>
        <p:nvSpPr>
          <p:cNvPr id="13" name="Slide Number Placeholder 12">
            <a:extLst>
              <a:ext uri="{FF2B5EF4-FFF2-40B4-BE49-F238E27FC236}">
                <a16:creationId xmlns:a16="http://schemas.microsoft.com/office/drawing/2014/main" id="{9F4D57B7-5F51-4E38-84A7-0E650F4E16BC}"/>
              </a:ext>
            </a:extLst>
          </p:cNvPr>
          <p:cNvSpPr>
            <a:spLocks noGrp="1"/>
          </p:cNvSpPr>
          <p:nvPr>
            <p:ph type="sldNum" sz="quarter" idx="12"/>
          </p:nvPr>
        </p:nvSpPr>
        <p:spPr/>
        <p:txBody>
          <a:bodyPr/>
          <a:lstStyle/>
          <a:p>
            <a:fld id="{5C95360D-A990-436F-BFCF-4A57C9B64EAC}" type="slidenum">
              <a:rPr lang="en-US" smtClean="0"/>
              <a:t>11</a:t>
            </a:fld>
            <a:endParaRPr lang="en-US"/>
          </a:p>
        </p:txBody>
      </p:sp>
      <p:cxnSp>
        <p:nvCxnSpPr>
          <p:cNvPr id="15" name="Straight Arrow Connector 14">
            <a:extLst>
              <a:ext uri="{FF2B5EF4-FFF2-40B4-BE49-F238E27FC236}">
                <a16:creationId xmlns:a16="http://schemas.microsoft.com/office/drawing/2014/main" id="{922C9A44-422D-421A-9093-AC3FB477EB95}"/>
              </a:ext>
            </a:extLst>
          </p:cNvPr>
          <p:cNvCxnSpPr>
            <a:stCxn id="11" idx="2"/>
          </p:cNvCxnSpPr>
          <p:nvPr/>
        </p:nvCxnSpPr>
        <p:spPr>
          <a:xfrm flipH="1">
            <a:off x="10794122" y="1747699"/>
            <a:ext cx="642032" cy="2215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F4417181-F5F5-4687-A74C-7A68E963BE1D}"/>
              </a:ext>
            </a:extLst>
          </p:cNvPr>
          <p:cNvSpPr txBox="1"/>
          <p:nvPr/>
        </p:nvSpPr>
        <p:spPr>
          <a:xfrm>
            <a:off x="10587133" y="3020874"/>
            <a:ext cx="1738403" cy="1107996"/>
          </a:xfrm>
          <a:prstGeom prst="rect">
            <a:avLst/>
          </a:prstGeom>
          <a:noFill/>
        </p:spPr>
        <p:txBody>
          <a:bodyPr wrap="square" rtlCol="0">
            <a:spAutoFit/>
          </a:bodyPr>
          <a:lstStyle/>
          <a:p>
            <a:r>
              <a:rPr lang="en-US" sz="2200" dirty="0">
                <a:solidFill>
                  <a:schemeClr val="bg1"/>
                </a:solidFill>
              </a:rPr>
              <a:t>valve closes, slowing engine</a:t>
            </a:r>
          </a:p>
        </p:txBody>
      </p:sp>
      <p:cxnSp>
        <p:nvCxnSpPr>
          <p:cNvPr id="17" name="Straight Arrow Connector 16">
            <a:extLst>
              <a:ext uri="{FF2B5EF4-FFF2-40B4-BE49-F238E27FC236}">
                <a16:creationId xmlns:a16="http://schemas.microsoft.com/office/drawing/2014/main" id="{470E328C-359F-4FBE-A46D-1D32B111AAEA}"/>
              </a:ext>
            </a:extLst>
          </p:cNvPr>
          <p:cNvCxnSpPr>
            <a:cxnSpLocks/>
            <a:stCxn id="16" idx="1"/>
          </p:cNvCxnSpPr>
          <p:nvPr/>
        </p:nvCxnSpPr>
        <p:spPr>
          <a:xfrm flipH="1" flipV="1">
            <a:off x="9506149" y="3080812"/>
            <a:ext cx="1080984" cy="4940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E6D41B63-1F30-4133-AEC7-2F0F2FE2CB4D}"/>
              </a:ext>
            </a:extLst>
          </p:cNvPr>
          <p:cNvCxnSpPr>
            <a:cxnSpLocks/>
            <a:stCxn id="11" idx="2"/>
          </p:cNvCxnSpPr>
          <p:nvPr/>
        </p:nvCxnSpPr>
        <p:spPr>
          <a:xfrm flipH="1">
            <a:off x="10310949" y="1747699"/>
            <a:ext cx="1125205" cy="59653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7D4D67B-9D2A-40C5-8C29-5A9592A4090F}"/>
              </a:ext>
            </a:extLst>
          </p:cNvPr>
          <p:cNvCxnSpPr>
            <a:cxnSpLocks/>
            <a:stCxn id="16" idx="1"/>
          </p:cNvCxnSpPr>
          <p:nvPr/>
        </p:nvCxnSpPr>
        <p:spPr>
          <a:xfrm flipH="1" flipV="1">
            <a:off x="9369109" y="3238684"/>
            <a:ext cx="1218024" cy="336188"/>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592DEE2-5A79-4461-BBC6-E0DB4EDB66FF}"/>
              </a:ext>
            </a:extLst>
          </p:cNvPr>
          <p:cNvSpPr/>
          <p:nvPr/>
        </p:nvSpPr>
        <p:spPr>
          <a:xfrm>
            <a:off x="2683376" y="3167013"/>
            <a:ext cx="589763" cy="1107996"/>
          </a:xfrm>
          <a:prstGeom prst="rect">
            <a:avLst/>
          </a:prstGeom>
          <a:noFill/>
          <a:ln w="7620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D41B2533-79E9-436B-B60E-2BFA24D0D8A7}"/>
              </a:ext>
            </a:extLst>
          </p:cNvPr>
          <p:cNvCxnSpPr>
            <a:cxnSpLocks/>
            <a:endCxn id="3" idx="3"/>
          </p:cNvCxnSpPr>
          <p:nvPr/>
        </p:nvCxnSpPr>
        <p:spPr>
          <a:xfrm flipV="1">
            <a:off x="3273139" y="3078157"/>
            <a:ext cx="3805630" cy="612534"/>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32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B49A67-E7FA-43A1-A926-F8B0D987F893}"/>
              </a:ext>
            </a:extLst>
          </p:cNvPr>
          <p:cNvSpPr>
            <a:spLocks noGrp="1"/>
          </p:cNvSpPr>
          <p:nvPr>
            <p:ph type="sldNum" sz="quarter" idx="12"/>
          </p:nvPr>
        </p:nvSpPr>
        <p:spPr/>
        <p:txBody>
          <a:bodyPr/>
          <a:lstStyle/>
          <a:p>
            <a:fld id="{5C95360D-A990-436F-BFCF-4A57C9B64EAC}" type="slidenum">
              <a:rPr lang="en-US" smtClean="0"/>
              <a:t>12</a:t>
            </a:fld>
            <a:endParaRPr lang="en-US"/>
          </a:p>
        </p:txBody>
      </p:sp>
      <p:pic>
        <p:nvPicPr>
          <p:cNvPr id="5" name="Picture 4">
            <a:extLst>
              <a:ext uri="{FF2B5EF4-FFF2-40B4-BE49-F238E27FC236}">
                <a16:creationId xmlns:a16="http://schemas.microsoft.com/office/drawing/2014/main" id="{3F9E1FE6-8CE0-4CE0-A44B-D43A694CEF34}"/>
              </a:ext>
            </a:extLst>
          </p:cNvPr>
          <p:cNvPicPr>
            <a:picLocks noChangeAspect="1"/>
          </p:cNvPicPr>
          <p:nvPr/>
        </p:nvPicPr>
        <p:blipFill>
          <a:blip r:embed="rId2"/>
          <a:stretch>
            <a:fillRect/>
          </a:stretch>
        </p:blipFill>
        <p:spPr>
          <a:xfrm>
            <a:off x="2661149" y="295275"/>
            <a:ext cx="8315325" cy="6267450"/>
          </a:xfrm>
          <a:prstGeom prst="rect">
            <a:avLst/>
          </a:prstGeom>
        </p:spPr>
      </p:pic>
      <p:pic>
        <p:nvPicPr>
          <p:cNvPr id="6" name="Picture 5">
            <a:extLst>
              <a:ext uri="{FF2B5EF4-FFF2-40B4-BE49-F238E27FC236}">
                <a16:creationId xmlns:a16="http://schemas.microsoft.com/office/drawing/2014/main" id="{B60B288B-E208-412D-BA24-1307C6426B3E}"/>
              </a:ext>
            </a:extLst>
          </p:cNvPr>
          <p:cNvPicPr>
            <a:picLocks noChangeAspect="1"/>
          </p:cNvPicPr>
          <p:nvPr/>
        </p:nvPicPr>
        <p:blipFill>
          <a:blip r:embed="rId3"/>
          <a:stretch>
            <a:fillRect/>
          </a:stretch>
        </p:blipFill>
        <p:spPr>
          <a:xfrm>
            <a:off x="254344" y="1067539"/>
            <a:ext cx="2352035" cy="4009558"/>
          </a:xfrm>
          <a:prstGeom prst="rect">
            <a:avLst/>
          </a:prstGeom>
          <a:ln w="76200">
            <a:solidFill>
              <a:schemeClr val="accent4">
                <a:lumMod val="60000"/>
                <a:lumOff val="40000"/>
              </a:schemeClr>
            </a:solidFill>
          </a:ln>
        </p:spPr>
      </p:pic>
      <p:sp>
        <p:nvSpPr>
          <p:cNvPr id="7" name="Rectangle 6">
            <a:extLst>
              <a:ext uri="{FF2B5EF4-FFF2-40B4-BE49-F238E27FC236}">
                <a16:creationId xmlns:a16="http://schemas.microsoft.com/office/drawing/2014/main" id="{2EFE46EF-4CF3-41F7-9A48-A00BE9C4AF33}"/>
              </a:ext>
            </a:extLst>
          </p:cNvPr>
          <p:cNvSpPr/>
          <p:nvPr/>
        </p:nvSpPr>
        <p:spPr>
          <a:xfrm>
            <a:off x="4933450" y="2846894"/>
            <a:ext cx="3478491" cy="772999"/>
          </a:xfrm>
          <a:prstGeom prst="rect">
            <a:avLst/>
          </a:prstGeom>
          <a:noFill/>
          <a:ln w="38100">
            <a:solidFill>
              <a:schemeClr val="accent4">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3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D5A4804-AFDE-4D28-BC58-C30D9482EB6F}"/>
              </a:ext>
            </a:extLst>
          </p:cNvPr>
          <p:cNvPicPr>
            <a:picLocks noChangeAspect="1"/>
          </p:cNvPicPr>
          <p:nvPr/>
        </p:nvPicPr>
        <p:blipFill>
          <a:blip r:embed="rId2"/>
          <a:stretch>
            <a:fillRect/>
          </a:stretch>
        </p:blipFill>
        <p:spPr>
          <a:xfrm>
            <a:off x="7784050" y="102745"/>
            <a:ext cx="3789144" cy="6047899"/>
          </a:xfrm>
          <a:prstGeom prst="rect">
            <a:avLst/>
          </a:prstGeom>
        </p:spPr>
      </p:pic>
      <p:pic>
        <p:nvPicPr>
          <p:cNvPr id="19" name="Picture 18">
            <a:extLst>
              <a:ext uri="{FF2B5EF4-FFF2-40B4-BE49-F238E27FC236}">
                <a16:creationId xmlns:a16="http://schemas.microsoft.com/office/drawing/2014/main" id="{F999E16B-6864-4D50-9B48-38F0E3158895}"/>
              </a:ext>
            </a:extLst>
          </p:cNvPr>
          <p:cNvPicPr>
            <a:picLocks noChangeAspect="1"/>
          </p:cNvPicPr>
          <p:nvPr/>
        </p:nvPicPr>
        <p:blipFill rotWithShape="1">
          <a:blip r:embed="rId3"/>
          <a:srcRect l="43776" t="1" r="109" b="9090"/>
          <a:stretch/>
        </p:blipFill>
        <p:spPr>
          <a:xfrm>
            <a:off x="1581441" y="1592967"/>
            <a:ext cx="4087839" cy="2904202"/>
          </a:xfrm>
          <a:prstGeom prst="rect">
            <a:avLst/>
          </a:prstGeom>
        </p:spPr>
      </p:pic>
      <p:pic>
        <p:nvPicPr>
          <p:cNvPr id="20" name="Picture 19">
            <a:extLst>
              <a:ext uri="{FF2B5EF4-FFF2-40B4-BE49-F238E27FC236}">
                <a16:creationId xmlns:a16="http://schemas.microsoft.com/office/drawing/2014/main" id="{611356B9-6776-4119-8C84-AD4E1791A101}"/>
              </a:ext>
            </a:extLst>
          </p:cNvPr>
          <p:cNvPicPr>
            <a:picLocks noChangeAspect="1"/>
          </p:cNvPicPr>
          <p:nvPr/>
        </p:nvPicPr>
        <p:blipFill rotWithShape="1">
          <a:blip r:embed="rId3"/>
          <a:srcRect t="31490" r="58746" b="23524"/>
          <a:stretch/>
        </p:blipFill>
        <p:spPr>
          <a:xfrm>
            <a:off x="2220539" y="4774537"/>
            <a:ext cx="3005265" cy="1437132"/>
          </a:xfrm>
          <a:prstGeom prst="rect">
            <a:avLst/>
          </a:prstGeom>
        </p:spPr>
      </p:pic>
      <p:sp>
        <p:nvSpPr>
          <p:cNvPr id="2" name="Title 1">
            <a:extLst>
              <a:ext uri="{FF2B5EF4-FFF2-40B4-BE49-F238E27FC236}">
                <a16:creationId xmlns:a16="http://schemas.microsoft.com/office/drawing/2014/main" id="{6CFDF990-8E2E-4CBB-900D-99A313AB7E97}"/>
              </a:ext>
            </a:extLst>
          </p:cNvPr>
          <p:cNvSpPr>
            <a:spLocks noGrp="1"/>
          </p:cNvSpPr>
          <p:nvPr>
            <p:ph type="title"/>
          </p:nvPr>
        </p:nvSpPr>
        <p:spPr>
          <a:xfrm>
            <a:off x="920554" y="-108653"/>
            <a:ext cx="10515600" cy="1325563"/>
          </a:xfrm>
        </p:spPr>
        <p:txBody>
          <a:bodyPr/>
          <a:lstStyle/>
          <a:p>
            <a:r>
              <a:rPr lang="en-US" dirty="0"/>
              <a:t>float valve ~300 BC</a:t>
            </a:r>
          </a:p>
        </p:txBody>
      </p:sp>
      <p:sp>
        <p:nvSpPr>
          <p:cNvPr id="3" name="Content Placeholder 2">
            <a:extLst>
              <a:ext uri="{FF2B5EF4-FFF2-40B4-BE49-F238E27FC236}">
                <a16:creationId xmlns:a16="http://schemas.microsoft.com/office/drawing/2014/main" id="{AFB0E145-811D-4AF3-8BA2-E3FD3F6E2A4F}"/>
              </a:ext>
            </a:extLst>
          </p:cNvPr>
          <p:cNvSpPr>
            <a:spLocks noGrp="1"/>
          </p:cNvSpPr>
          <p:nvPr>
            <p:ph idx="1"/>
          </p:nvPr>
        </p:nvSpPr>
        <p:spPr>
          <a:xfrm>
            <a:off x="783514" y="902488"/>
            <a:ext cx="6295255" cy="4351338"/>
          </a:xfrm>
        </p:spPr>
        <p:txBody>
          <a:bodyPr/>
          <a:lstStyle/>
          <a:p>
            <a:pPr>
              <a:spcBef>
                <a:spcPts val="0"/>
              </a:spcBef>
            </a:pPr>
            <a:r>
              <a:rPr lang="en-US" dirty="0"/>
              <a:t>maintain water at a constant level</a:t>
            </a:r>
          </a:p>
        </p:txBody>
      </p:sp>
      <p:sp>
        <p:nvSpPr>
          <p:cNvPr id="5" name="TextBox 4">
            <a:extLst>
              <a:ext uri="{FF2B5EF4-FFF2-40B4-BE49-F238E27FC236}">
                <a16:creationId xmlns:a16="http://schemas.microsoft.com/office/drawing/2014/main" id="{C2035AFD-019A-45D9-819A-38115E115317}"/>
              </a:ext>
            </a:extLst>
          </p:cNvPr>
          <p:cNvSpPr txBox="1"/>
          <p:nvPr/>
        </p:nvSpPr>
        <p:spPr>
          <a:xfrm>
            <a:off x="243840" y="6211669"/>
            <a:ext cx="9692639" cy="646331"/>
          </a:xfrm>
          <a:prstGeom prst="rect">
            <a:avLst/>
          </a:prstGeom>
          <a:noFill/>
        </p:spPr>
        <p:txBody>
          <a:bodyPr wrap="square">
            <a:spAutoFit/>
          </a:bodyPr>
          <a:lstStyle/>
          <a:p>
            <a:r>
              <a:rPr lang="en-US" dirty="0">
                <a:solidFill>
                  <a:schemeClr val="bg1">
                    <a:lumMod val="50000"/>
                  </a:schemeClr>
                </a:solidFill>
                <a:latin typeface="+mj-lt"/>
              </a:rPr>
              <a:t>Mayr, Otto. "The origins of feedback control." Scientific American 223.4 (1970): 110-119.</a:t>
            </a:r>
          </a:p>
          <a:p>
            <a:r>
              <a:rPr lang="en-US" dirty="0" err="1">
                <a:solidFill>
                  <a:schemeClr val="bg1">
                    <a:lumMod val="50000"/>
                  </a:schemeClr>
                </a:solidFill>
                <a:latin typeface="+mj-lt"/>
              </a:rPr>
              <a:t>Åström</a:t>
            </a:r>
            <a:r>
              <a:rPr lang="en-US" dirty="0">
                <a:solidFill>
                  <a:schemeClr val="bg1">
                    <a:lumMod val="50000"/>
                  </a:schemeClr>
                </a:solidFill>
                <a:latin typeface="+mj-lt"/>
              </a:rPr>
              <a:t>, Karl Johan, and Richard M. Murray. Feedback systems. Princeton university press, 2010.</a:t>
            </a:r>
          </a:p>
        </p:txBody>
      </p:sp>
      <p:sp>
        <p:nvSpPr>
          <p:cNvPr id="12" name="TextBox 11">
            <a:extLst>
              <a:ext uri="{FF2B5EF4-FFF2-40B4-BE49-F238E27FC236}">
                <a16:creationId xmlns:a16="http://schemas.microsoft.com/office/drawing/2014/main" id="{54E5B987-1BEF-4B57-8FDC-2E375559D33B}"/>
              </a:ext>
            </a:extLst>
          </p:cNvPr>
          <p:cNvSpPr txBox="1"/>
          <p:nvPr/>
        </p:nvSpPr>
        <p:spPr>
          <a:xfrm>
            <a:off x="9566662" y="6150644"/>
            <a:ext cx="2215740" cy="646331"/>
          </a:xfrm>
          <a:prstGeom prst="rect">
            <a:avLst/>
          </a:prstGeom>
          <a:noFill/>
        </p:spPr>
        <p:txBody>
          <a:bodyPr wrap="square" rtlCol="0">
            <a:spAutoFit/>
          </a:bodyPr>
          <a:lstStyle/>
          <a:p>
            <a:pPr algn="r"/>
            <a:r>
              <a:rPr lang="en-US" dirty="0">
                <a:solidFill>
                  <a:schemeClr val="bg1">
                    <a:lumMod val="50000"/>
                  </a:schemeClr>
                </a:solidFill>
                <a:latin typeface="+mj-lt"/>
              </a:rPr>
              <a:t>Slide adapted from Burden, 2020</a:t>
            </a:r>
          </a:p>
        </p:txBody>
      </p:sp>
      <p:cxnSp>
        <p:nvCxnSpPr>
          <p:cNvPr id="15" name="Straight Arrow Connector 14">
            <a:extLst>
              <a:ext uri="{FF2B5EF4-FFF2-40B4-BE49-F238E27FC236}">
                <a16:creationId xmlns:a16="http://schemas.microsoft.com/office/drawing/2014/main" id="{922C9A44-422D-421A-9093-AC3FB477EB95}"/>
              </a:ext>
            </a:extLst>
          </p:cNvPr>
          <p:cNvCxnSpPr>
            <a:cxnSpLocks/>
          </p:cNvCxnSpPr>
          <p:nvPr/>
        </p:nvCxnSpPr>
        <p:spPr>
          <a:xfrm flipH="1">
            <a:off x="10349491" y="1805483"/>
            <a:ext cx="642032" cy="2215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470E328C-359F-4FBE-A46D-1D32B111AAEA}"/>
              </a:ext>
            </a:extLst>
          </p:cNvPr>
          <p:cNvCxnSpPr>
            <a:cxnSpLocks/>
          </p:cNvCxnSpPr>
          <p:nvPr/>
        </p:nvCxnSpPr>
        <p:spPr>
          <a:xfrm flipH="1" flipV="1">
            <a:off x="9143225" y="3057985"/>
            <a:ext cx="1080984" cy="4940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7308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1E83-7ED3-4BB7-9AFE-2F1F9A9990D7}"/>
              </a:ext>
            </a:extLst>
          </p:cNvPr>
          <p:cNvSpPr>
            <a:spLocks noGrp="1"/>
          </p:cNvSpPr>
          <p:nvPr>
            <p:ph type="ctrTitle"/>
          </p:nvPr>
        </p:nvSpPr>
        <p:spPr>
          <a:xfrm>
            <a:off x="1524000" y="1540375"/>
            <a:ext cx="9144000" cy="2387600"/>
          </a:xfrm>
        </p:spPr>
        <p:txBody>
          <a:bodyPr>
            <a:normAutofit/>
          </a:bodyPr>
          <a:lstStyle/>
          <a:p>
            <a:r>
              <a:rPr lang="en-US" dirty="0"/>
              <a:t>state of the art</a:t>
            </a:r>
          </a:p>
        </p:txBody>
      </p:sp>
      <p:sp>
        <p:nvSpPr>
          <p:cNvPr id="6" name="Slide Number Placeholder 5">
            <a:extLst>
              <a:ext uri="{FF2B5EF4-FFF2-40B4-BE49-F238E27FC236}">
                <a16:creationId xmlns:a16="http://schemas.microsoft.com/office/drawing/2014/main" id="{30041C44-082F-42E2-AD40-401A6067CC46}"/>
              </a:ext>
            </a:extLst>
          </p:cNvPr>
          <p:cNvSpPr>
            <a:spLocks noGrp="1"/>
          </p:cNvSpPr>
          <p:nvPr>
            <p:ph type="sldNum" sz="quarter" idx="12"/>
          </p:nvPr>
        </p:nvSpPr>
        <p:spPr/>
        <p:txBody>
          <a:bodyPr/>
          <a:lstStyle/>
          <a:p>
            <a:fld id="{5C95360D-A990-436F-BFCF-4A57C9B64EAC}" type="slidenum">
              <a:rPr lang="en-US" smtClean="0"/>
              <a:t>14</a:t>
            </a:fld>
            <a:endParaRPr lang="en-US"/>
          </a:p>
        </p:txBody>
      </p:sp>
    </p:spTree>
    <p:extLst>
      <p:ext uri="{BB962C8B-B14F-4D97-AF65-F5344CB8AC3E}">
        <p14:creationId xmlns:p14="http://schemas.microsoft.com/office/powerpoint/2010/main" val="4095432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F39598-688E-4856-991E-EB1CA7933A63}"/>
              </a:ext>
            </a:extLst>
          </p:cNvPr>
          <p:cNvSpPr>
            <a:spLocks noGrp="1"/>
          </p:cNvSpPr>
          <p:nvPr>
            <p:ph type="sldNum" sz="quarter" idx="12"/>
          </p:nvPr>
        </p:nvSpPr>
        <p:spPr/>
        <p:txBody>
          <a:bodyPr/>
          <a:lstStyle/>
          <a:p>
            <a:fld id="{5C95360D-A990-436F-BFCF-4A57C9B64EAC}" type="slidenum">
              <a:rPr lang="en-US" smtClean="0"/>
              <a:t>15</a:t>
            </a:fld>
            <a:endParaRPr lang="en-US"/>
          </a:p>
        </p:txBody>
      </p:sp>
      <p:sp>
        <p:nvSpPr>
          <p:cNvPr id="13" name="Title 1">
            <a:extLst>
              <a:ext uri="{FF2B5EF4-FFF2-40B4-BE49-F238E27FC236}">
                <a16:creationId xmlns:a16="http://schemas.microsoft.com/office/drawing/2014/main" id="{931213F7-6F1D-4634-8689-6D2344CA8E2D}"/>
              </a:ext>
            </a:extLst>
          </p:cNvPr>
          <p:cNvSpPr>
            <a:spLocks noGrp="1"/>
          </p:cNvSpPr>
          <p:nvPr>
            <p:ph type="title"/>
          </p:nvPr>
        </p:nvSpPr>
        <p:spPr>
          <a:xfrm>
            <a:off x="920554" y="-108653"/>
            <a:ext cx="10515600" cy="1325563"/>
          </a:xfrm>
        </p:spPr>
        <p:txBody>
          <a:bodyPr/>
          <a:lstStyle/>
          <a:p>
            <a:r>
              <a:rPr lang="en-US" dirty="0"/>
              <a:t>aerospace and transportation</a:t>
            </a:r>
          </a:p>
        </p:txBody>
      </p:sp>
      <p:pic>
        <p:nvPicPr>
          <p:cNvPr id="14" name="Picture 16" descr="File:Quadcopter camera drone in flight.jpg">
            <a:extLst>
              <a:ext uri="{FF2B5EF4-FFF2-40B4-BE49-F238E27FC236}">
                <a16:creationId xmlns:a16="http://schemas.microsoft.com/office/drawing/2014/main" id="{8998794F-0243-4B7A-B945-FEF24C590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6059" y="2587397"/>
            <a:ext cx="1469662" cy="9803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 result for amazon prime air">
            <a:extLst>
              <a:ext uri="{FF2B5EF4-FFF2-40B4-BE49-F238E27FC236}">
                <a16:creationId xmlns:a16="http://schemas.microsoft.com/office/drawing/2014/main" id="{FAC30B1B-4404-4A88-B08C-6E6BCEBD7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5478" y="1062446"/>
            <a:ext cx="2790825"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ile:Wright brothers patent plans 1908.jpg">
            <a:extLst>
              <a:ext uri="{FF2B5EF4-FFF2-40B4-BE49-F238E27FC236}">
                <a16:creationId xmlns:a16="http://schemas.microsoft.com/office/drawing/2014/main" id="{0D79A6AA-5089-476D-A035-272F75862A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2733510"/>
            <a:ext cx="4572000" cy="37618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File:First flight2.jpg">
            <a:extLst>
              <a:ext uri="{FF2B5EF4-FFF2-40B4-BE49-F238E27FC236}">
                <a16:creationId xmlns:a16="http://schemas.microsoft.com/office/drawing/2014/main" id="{03B75CBA-05B3-435C-ABC8-512B36EAA4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443" t="27502" r="14557" b="38871"/>
          <a:stretch/>
        </p:blipFill>
        <p:spPr bwMode="auto">
          <a:xfrm>
            <a:off x="-390525" y="1074393"/>
            <a:ext cx="4572000" cy="16591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File:STS120LaunchHiRes-edit1.jpg">
            <a:extLst>
              <a:ext uri="{FF2B5EF4-FFF2-40B4-BE49-F238E27FC236}">
                <a16:creationId xmlns:a16="http://schemas.microsoft.com/office/drawing/2014/main" id="{3C838115-F354-4D52-8FEA-FCACA0CB60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5735" r="6461"/>
          <a:stretch/>
        </p:blipFill>
        <p:spPr bwMode="auto">
          <a:xfrm>
            <a:off x="7009515" y="1074392"/>
            <a:ext cx="1743959" cy="571499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File:Luna 2 Soviet moon probe.jpg">
            <a:extLst>
              <a:ext uri="{FF2B5EF4-FFF2-40B4-BE49-F238E27FC236}">
                <a16:creationId xmlns:a16="http://schemas.microsoft.com/office/drawing/2014/main" id="{2B090D58-9854-4793-A2C4-717B5EF965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1475" y="1074393"/>
            <a:ext cx="1824037" cy="244837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File:Surveyor 3-Apollo 12.jpg">
            <a:extLst>
              <a:ext uri="{FF2B5EF4-FFF2-40B4-BE49-F238E27FC236}">
                <a16:creationId xmlns:a16="http://schemas.microsoft.com/office/drawing/2014/main" id="{45520D6D-F153-4220-80E5-556A6D527C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1475" y="4293903"/>
            <a:ext cx="2828040" cy="24771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A Pan Am 747-100 in white and blue livery during final approach with its landing gear extended. The aircraft is N732PA, the third 747 built and an aircraft that was used in the 747 flight test program.">
            <a:extLst>
              <a:ext uri="{FF2B5EF4-FFF2-40B4-BE49-F238E27FC236}">
                <a16:creationId xmlns:a16="http://schemas.microsoft.com/office/drawing/2014/main" id="{2B56CCF1-7C20-4BA5-A673-AA38A84393F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057" b="18057"/>
          <a:stretch/>
        </p:blipFill>
        <p:spPr bwMode="auto">
          <a:xfrm>
            <a:off x="4181475" y="3507018"/>
            <a:ext cx="2828040" cy="1204469"/>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2">
            <a:extLst>
              <a:ext uri="{FF2B5EF4-FFF2-40B4-BE49-F238E27FC236}">
                <a16:creationId xmlns:a16="http://schemas.microsoft.com/office/drawing/2014/main" id="{186E2564-8E83-4352-9E28-071049EA3108}"/>
              </a:ext>
            </a:extLst>
          </p:cNvPr>
          <p:cNvSpPr>
            <a:spLocks noGrp="1"/>
          </p:cNvSpPr>
          <p:nvPr>
            <p:ph idx="1"/>
          </p:nvPr>
        </p:nvSpPr>
        <p:spPr>
          <a:xfrm>
            <a:off x="8833552" y="1062446"/>
            <a:ext cx="3262120" cy="5114517"/>
          </a:xfrm>
        </p:spPr>
        <p:txBody>
          <a:bodyPr>
            <a:normAutofit/>
          </a:bodyPr>
          <a:lstStyle/>
          <a:p>
            <a:r>
              <a:rPr lang="en-US" sz="3000" dirty="0"/>
              <a:t>first aircrafts not stable, so continuous pilot corrections were needed</a:t>
            </a:r>
          </a:p>
          <a:p>
            <a:r>
              <a:rPr lang="en-US" sz="3000" dirty="0"/>
              <a:t>current research: control of distributed machines</a:t>
            </a:r>
          </a:p>
        </p:txBody>
      </p:sp>
    </p:spTree>
    <p:extLst>
      <p:ext uri="{BB962C8B-B14F-4D97-AF65-F5344CB8AC3E}">
        <p14:creationId xmlns:p14="http://schemas.microsoft.com/office/powerpoint/2010/main" val="25079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F39598-688E-4856-991E-EB1CA7933A63}"/>
              </a:ext>
            </a:extLst>
          </p:cNvPr>
          <p:cNvSpPr>
            <a:spLocks noGrp="1"/>
          </p:cNvSpPr>
          <p:nvPr>
            <p:ph type="sldNum" sz="quarter" idx="12"/>
          </p:nvPr>
        </p:nvSpPr>
        <p:spPr/>
        <p:txBody>
          <a:bodyPr/>
          <a:lstStyle/>
          <a:p>
            <a:fld id="{5C95360D-A990-436F-BFCF-4A57C9B64EAC}" type="slidenum">
              <a:rPr lang="en-US" smtClean="0"/>
              <a:t>16</a:t>
            </a:fld>
            <a:endParaRPr lang="en-US"/>
          </a:p>
        </p:txBody>
      </p:sp>
      <p:sp>
        <p:nvSpPr>
          <p:cNvPr id="13" name="Title 1">
            <a:extLst>
              <a:ext uri="{FF2B5EF4-FFF2-40B4-BE49-F238E27FC236}">
                <a16:creationId xmlns:a16="http://schemas.microsoft.com/office/drawing/2014/main" id="{931213F7-6F1D-4634-8689-6D2344CA8E2D}"/>
              </a:ext>
            </a:extLst>
          </p:cNvPr>
          <p:cNvSpPr>
            <a:spLocks noGrp="1"/>
          </p:cNvSpPr>
          <p:nvPr>
            <p:ph type="title"/>
          </p:nvPr>
        </p:nvSpPr>
        <p:spPr>
          <a:xfrm>
            <a:off x="920554" y="-108653"/>
            <a:ext cx="10515600" cy="1325563"/>
          </a:xfrm>
        </p:spPr>
        <p:txBody>
          <a:bodyPr/>
          <a:lstStyle/>
          <a:p>
            <a:r>
              <a:rPr lang="en-US" dirty="0"/>
              <a:t>power systems – ECE 458</a:t>
            </a:r>
          </a:p>
        </p:txBody>
      </p:sp>
      <p:sp>
        <p:nvSpPr>
          <p:cNvPr id="22" name="Content Placeholder 2">
            <a:extLst>
              <a:ext uri="{FF2B5EF4-FFF2-40B4-BE49-F238E27FC236}">
                <a16:creationId xmlns:a16="http://schemas.microsoft.com/office/drawing/2014/main" id="{186E2564-8E83-4352-9E28-071049EA3108}"/>
              </a:ext>
            </a:extLst>
          </p:cNvPr>
          <p:cNvSpPr>
            <a:spLocks noGrp="1"/>
          </p:cNvSpPr>
          <p:nvPr>
            <p:ph idx="1"/>
          </p:nvPr>
        </p:nvSpPr>
        <p:spPr>
          <a:xfrm>
            <a:off x="8833552" y="1062446"/>
            <a:ext cx="3262120" cy="5114517"/>
          </a:xfrm>
        </p:spPr>
        <p:txBody>
          <a:bodyPr>
            <a:normAutofit/>
          </a:bodyPr>
          <a:lstStyle/>
          <a:p>
            <a:r>
              <a:rPr lang="en-US" sz="3000" dirty="0"/>
              <a:t>generation and distribution of electrical power </a:t>
            </a:r>
          </a:p>
          <a:p>
            <a:r>
              <a:rPr lang="en-US" sz="3000" dirty="0"/>
              <a:t>control is critical to match production to consumption</a:t>
            </a:r>
          </a:p>
          <a:p>
            <a:endParaRPr lang="en-US" sz="3000" dirty="0"/>
          </a:p>
        </p:txBody>
      </p:sp>
      <p:pic>
        <p:nvPicPr>
          <p:cNvPr id="23" name="Picture 22">
            <a:extLst>
              <a:ext uri="{FF2B5EF4-FFF2-40B4-BE49-F238E27FC236}">
                <a16:creationId xmlns:a16="http://schemas.microsoft.com/office/drawing/2014/main" id="{20A416E1-8A46-4A64-84EB-A8FE09E206BE}"/>
              </a:ext>
            </a:extLst>
          </p:cNvPr>
          <p:cNvPicPr>
            <a:picLocks noChangeAspect="1"/>
          </p:cNvPicPr>
          <p:nvPr/>
        </p:nvPicPr>
        <p:blipFill>
          <a:blip r:embed="rId2"/>
          <a:stretch>
            <a:fillRect/>
          </a:stretch>
        </p:blipFill>
        <p:spPr>
          <a:xfrm>
            <a:off x="791851" y="981384"/>
            <a:ext cx="7560298" cy="5876616"/>
          </a:xfrm>
          <a:prstGeom prst="rect">
            <a:avLst/>
          </a:prstGeom>
        </p:spPr>
      </p:pic>
    </p:spTree>
    <p:extLst>
      <p:ext uri="{BB962C8B-B14F-4D97-AF65-F5344CB8AC3E}">
        <p14:creationId xmlns:p14="http://schemas.microsoft.com/office/powerpoint/2010/main" val="524265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File:Cellular mobile Antenna and Dipole Antenna 2018 v2.jpg">
            <a:extLst>
              <a:ext uri="{FF2B5EF4-FFF2-40B4-BE49-F238E27FC236}">
                <a16:creationId xmlns:a16="http://schemas.microsoft.com/office/drawing/2014/main" id="{4AF67AF2-6626-40DF-A5A7-0FDBA539D6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0477"/>
          <a:stretch/>
        </p:blipFill>
        <p:spPr bwMode="auto">
          <a:xfrm>
            <a:off x="5600541" y="908600"/>
            <a:ext cx="2708388" cy="59222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ile:Internet map 1024.jpg">
            <a:extLst>
              <a:ext uri="{FF2B5EF4-FFF2-40B4-BE49-F238E27FC236}">
                <a16:creationId xmlns:a16="http://schemas.microsoft.com/office/drawing/2014/main" id="{5D01D3E4-6C62-45CD-85B6-B174CBD2D8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0264" y="887948"/>
            <a:ext cx="3384223" cy="338422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3F39598-688E-4856-991E-EB1CA7933A63}"/>
              </a:ext>
            </a:extLst>
          </p:cNvPr>
          <p:cNvSpPr>
            <a:spLocks noGrp="1"/>
          </p:cNvSpPr>
          <p:nvPr>
            <p:ph type="sldNum" sz="quarter" idx="12"/>
          </p:nvPr>
        </p:nvSpPr>
        <p:spPr/>
        <p:txBody>
          <a:bodyPr/>
          <a:lstStyle/>
          <a:p>
            <a:fld id="{5C95360D-A990-436F-BFCF-4A57C9B64EAC}" type="slidenum">
              <a:rPr lang="en-US" smtClean="0"/>
              <a:t>17</a:t>
            </a:fld>
            <a:endParaRPr lang="en-US"/>
          </a:p>
        </p:txBody>
      </p:sp>
      <p:sp>
        <p:nvSpPr>
          <p:cNvPr id="13" name="Title 1">
            <a:extLst>
              <a:ext uri="{FF2B5EF4-FFF2-40B4-BE49-F238E27FC236}">
                <a16:creationId xmlns:a16="http://schemas.microsoft.com/office/drawing/2014/main" id="{931213F7-6F1D-4634-8689-6D2344CA8E2D}"/>
              </a:ext>
            </a:extLst>
          </p:cNvPr>
          <p:cNvSpPr>
            <a:spLocks noGrp="1"/>
          </p:cNvSpPr>
          <p:nvPr>
            <p:ph type="title"/>
          </p:nvPr>
        </p:nvSpPr>
        <p:spPr>
          <a:xfrm>
            <a:off x="920554" y="-108653"/>
            <a:ext cx="10515600" cy="1325563"/>
          </a:xfrm>
        </p:spPr>
        <p:txBody>
          <a:bodyPr/>
          <a:lstStyle/>
          <a:p>
            <a:r>
              <a:rPr lang="en-US" dirty="0"/>
              <a:t>telecommunication</a:t>
            </a:r>
          </a:p>
        </p:txBody>
      </p:sp>
      <p:sp>
        <p:nvSpPr>
          <p:cNvPr id="22" name="Content Placeholder 2">
            <a:extLst>
              <a:ext uri="{FF2B5EF4-FFF2-40B4-BE49-F238E27FC236}">
                <a16:creationId xmlns:a16="http://schemas.microsoft.com/office/drawing/2014/main" id="{186E2564-8E83-4352-9E28-071049EA3108}"/>
              </a:ext>
            </a:extLst>
          </p:cNvPr>
          <p:cNvSpPr>
            <a:spLocks noGrp="1"/>
          </p:cNvSpPr>
          <p:nvPr>
            <p:ph idx="1"/>
          </p:nvPr>
        </p:nvSpPr>
        <p:spPr>
          <a:xfrm>
            <a:off x="8420100" y="1062446"/>
            <a:ext cx="3675572" cy="5114517"/>
          </a:xfrm>
        </p:spPr>
        <p:txBody>
          <a:bodyPr>
            <a:normAutofit/>
          </a:bodyPr>
          <a:lstStyle/>
          <a:p>
            <a:r>
              <a:rPr lang="en-US" sz="3000" dirty="0"/>
              <a:t>signal amplification for telecommunication </a:t>
            </a:r>
            <a:r>
              <a:rPr lang="en-US" sz="3000" dirty="0">
                <a:sym typeface="Wingdings" panose="05000000000000000000" pitchFamily="2" charset="2"/>
              </a:rPr>
              <a:t> negative feedback amplifier</a:t>
            </a:r>
          </a:p>
          <a:p>
            <a:r>
              <a:rPr lang="en-US" sz="3000" dirty="0">
                <a:sym typeface="Wingdings" panose="05000000000000000000" pitchFamily="2" charset="2"/>
              </a:rPr>
              <a:t>feedback is used extensively in cellular phones and networks</a:t>
            </a:r>
            <a:endParaRPr lang="en-US" sz="3000" dirty="0"/>
          </a:p>
        </p:txBody>
      </p:sp>
      <p:pic>
        <p:nvPicPr>
          <p:cNvPr id="7" name="Picture 2" descr="File:Erdfunkstelle Raisting 2.jpg">
            <a:extLst>
              <a:ext uri="{FF2B5EF4-FFF2-40B4-BE49-F238E27FC236}">
                <a16:creationId xmlns:a16="http://schemas.microsoft.com/office/drawing/2014/main" id="{2A06E261-4CBB-40B1-B8B9-0249D2D63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9561" y="4306663"/>
            <a:ext cx="2802336" cy="25242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File:Elektronenroehren-auswahl.jpg">
            <a:extLst>
              <a:ext uri="{FF2B5EF4-FFF2-40B4-BE49-F238E27FC236}">
                <a16:creationId xmlns:a16="http://schemas.microsoft.com/office/drawing/2014/main" id="{859FC4E5-56F4-4A08-8011-DB0AEAA74C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824" y="908601"/>
            <a:ext cx="4142640" cy="201435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File:Ua741 opamp.jpg">
            <a:extLst>
              <a:ext uri="{FF2B5EF4-FFF2-40B4-BE49-F238E27FC236}">
                <a16:creationId xmlns:a16="http://schemas.microsoft.com/office/drawing/2014/main" id="{072B065E-0D3D-4103-8835-14549D46B7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825" y="5138760"/>
            <a:ext cx="4142639" cy="27600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File:Johann Philipp Reis telephone.jpg">
            <a:extLst>
              <a:ext uri="{FF2B5EF4-FFF2-40B4-BE49-F238E27FC236}">
                <a16:creationId xmlns:a16="http://schemas.microsoft.com/office/drawing/2014/main" id="{ED388A77-9D44-433C-B48B-0CC85D6F5D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825" y="2922960"/>
            <a:ext cx="4142639" cy="258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64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F39598-688E-4856-991E-EB1CA7933A63}"/>
              </a:ext>
            </a:extLst>
          </p:cNvPr>
          <p:cNvSpPr>
            <a:spLocks noGrp="1"/>
          </p:cNvSpPr>
          <p:nvPr>
            <p:ph type="sldNum" sz="quarter" idx="12"/>
          </p:nvPr>
        </p:nvSpPr>
        <p:spPr/>
        <p:txBody>
          <a:bodyPr/>
          <a:lstStyle/>
          <a:p>
            <a:fld id="{5C95360D-A990-436F-BFCF-4A57C9B64EAC}" type="slidenum">
              <a:rPr lang="en-US" smtClean="0"/>
              <a:t>18</a:t>
            </a:fld>
            <a:endParaRPr lang="en-US"/>
          </a:p>
        </p:txBody>
      </p:sp>
      <p:sp>
        <p:nvSpPr>
          <p:cNvPr id="13" name="Title 1">
            <a:extLst>
              <a:ext uri="{FF2B5EF4-FFF2-40B4-BE49-F238E27FC236}">
                <a16:creationId xmlns:a16="http://schemas.microsoft.com/office/drawing/2014/main" id="{931213F7-6F1D-4634-8689-6D2344CA8E2D}"/>
              </a:ext>
            </a:extLst>
          </p:cNvPr>
          <p:cNvSpPr>
            <a:spLocks noGrp="1"/>
          </p:cNvSpPr>
          <p:nvPr>
            <p:ph type="title"/>
          </p:nvPr>
        </p:nvSpPr>
        <p:spPr>
          <a:xfrm>
            <a:off x="920554" y="-108653"/>
            <a:ext cx="10515600" cy="1325563"/>
          </a:xfrm>
        </p:spPr>
        <p:txBody>
          <a:bodyPr/>
          <a:lstStyle/>
          <a:p>
            <a:r>
              <a:rPr lang="en-US"/>
              <a:t>robotics and AI - ENGINE</a:t>
            </a:r>
            <a:endParaRPr lang="en-US" dirty="0"/>
          </a:p>
        </p:txBody>
      </p:sp>
      <p:sp>
        <p:nvSpPr>
          <p:cNvPr id="22" name="Content Placeholder 2">
            <a:extLst>
              <a:ext uri="{FF2B5EF4-FFF2-40B4-BE49-F238E27FC236}">
                <a16:creationId xmlns:a16="http://schemas.microsoft.com/office/drawing/2014/main" id="{186E2564-8E83-4352-9E28-071049EA3108}"/>
              </a:ext>
            </a:extLst>
          </p:cNvPr>
          <p:cNvSpPr>
            <a:spLocks noGrp="1"/>
          </p:cNvSpPr>
          <p:nvPr>
            <p:ph idx="1"/>
          </p:nvPr>
        </p:nvSpPr>
        <p:spPr>
          <a:xfrm>
            <a:off x="9352472" y="1062446"/>
            <a:ext cx="2743200" cy="5114517"/>
          </a:xfrm>
        </p:spPr>
        <p:txBody>
          <a:bodyPr>
            <a:normAutofit/>
          </a:bodyPr>
          <a:lstStyle/>
          <a:p>
            <a:r>
              <a:rPr lang="en-US" sz="3000" dirty="0"/>
              <a:t>perceive environment and use control algorithms to navigate</a:t>
            </a:r>
          </a:p>
        </p:txBody>
      </p:sp>
      <p:pic>
        <p:nvPicPr>
          <p:cNvPr id="14" name="Stanford Autonomous Helicopter - Airshow #2">
            <a:hlinkClick r:id="" action="ppaction://media"/>
            <a:extLst>
              <a:ext uri="{FF2B5EF4-FFF2-40B4-BE49-F238E27FC236}">
                <a16:creationId xmlns:a16="http://schemas.microsoft.com/office/drawing/2014/main" id="{3D262579-223F-43AF-9CA2-A2FB6ADBC353}"/>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6305" y="1216910"/>
            <a:ext cx="4509981" cy="2536864"/>
          </a:xfrm>
          <a:prstGeom prst="rect">
            <a:avLst/>
          </a:prstGeom>
          <a:ln w="76200">
            <a:noFill/>
          </a:ln>
        </p:spPr>
      </p:pic>
      <p:pic>
        <p:nvPicPr>
          <p:cNvPr id="15" name="Learning hand-eye coordination for robotic grasping">
            <a:hlinkClick r:id="" action="ppaction://media"/>
            <a:extLst>
              <a:ext uri="{FF2B5EF4-FFF2-40B4-BE49-F238E27FC236}">
                <a16:creationId xmlns:a16="http://schemas.microsoft.com/office/drawing/2014/main" id="{95C987C5-DDDB-40C3-A550-7EB32466C91B}"/>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4617589" y="1216910"/>
            <a:ext cx="4509981" cy="2536864"/>
          </a:xfrm>
          <a:prstGeom prst="rect">
            <a:avLst/>
          </a:prstGeom>
          <a:ln w="76200">
            <a:noFill/>
          </a:ln>
        </p:spPr>
      </p:pic>
      <p:pic>
        <p:nvPicPr>
          <p:cNvPr id="16" name="Real Time Quad Rotor Path Planning for Mobile Obstacle Avoidance Using Convex Optimization">
            <a:hlinkClick r:id="" action="ppaction://media"/>
            <a:extLst>
              <a:ext uri="{FF2B5EF4-FFF2-40B4-BE49-F238E27FC236}">
                <a16:creationId xmlns:a16="http://schemas.microsoft.com/office/drawing/2014/main" id="{9A97183C-7B6E-4999-94B8-BC5C54CDF229}"/>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57" y="3860501"/>
            <a:ext cx="4526570" cy="2546196"/>
          </a:xfrm>
          <a:prstGeom prst="rect">
            <a:avLst/>
          </a:prstGeom>
          <a:ln w="76200">
            <a:noFill/>
          </a:ln>
        </p:spPr>
      </p:pic>
      <p:pic>
        <p:nvPicPr>
          <p:cNvPr id="17" name="drc-win">
            <a:hlinkClick r:id="" action="ppaction://media"/>
            <a:extLst>
              <a:ext uri="{FF2B5EF4-FFF2-40B4-BE49-F238E27FC236}">
                <a16:creationId xmlns:a16="http://schemas.microsoft.com/office/drawing/2014/main" id="{929AB7AE-DFB3-49BE-A69E-6543B506C4EE}"/>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4617589" y="3869390"/>
            <a:ext cx="4509983" cy="2536865"/>
          </a:xfrm>
          <a:prstGeom prst="rect">
            <a:avLst/>
          </a:prstGeom>
          <a:ln w="76200">
            <a:noFill/>
          </a:ln>
        </p:spPr>
      </p:pic>
    </p:spTree>
    <p:extLst>
      <p:ext uri="{BB962C8B-B14F-4D97-AF65-F5344CB8AC3E}">
        <p14:creationId xmlns:p14="http://schemas.microsoft.com/office/powerpoint/2010/main" val="257735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33" fill="hold"/>
                                        <p:tgtEl>
                                          <p:spTgt spid="14"/>
                                        </p:tgtEl>
                                      </p:cBhvr>
                                    </p:cmd>
                                  </p:childTnLst>
                                </p:cTn>
                              </p:par>
                              <p:par>
                                <p:cTn id="7" presetID="1" presetClass="mediacall" presetSubtype="0" fill="hold" nodeType="withEffect">
                                  <p:stCondLst>
                                    <p:cond delay="0"/>
                                  </p:stCondLst>
                                  <p:childTnLst>
                                    <p:cmd type="call" cmd="playFrom(0.0)">
                                      <p:cBhvr>
                                        <p:cTn id="8" dur="95944" fill="hold"/>
                                        <p:tgtEl>
                                          <p:spTgt spid="15"/>
                                        </p:tgtEl>
                                      </p:cBhvr>
                                    </p:cmd>
                                  </p:childTnLst>
                                </p:cTn>
                              </p:par>
                              <p:par>
                                <p:cTn id="9" presetID="1" presetClass="mediacall" presetSubtype="0" fill="hold" nodeType="withEffect">
                                  <p:stCondLst>
                                    <p:cond delay="0"/>
                                  </p:stCondLst>
                                  <p:childTnLst>
                                    <p:cmd type="call" cmd="playFrom(0.0)">
                                      <p:cBhvr>
                                        <p:cTn id="10" dur="86168" fill="hold"/>
                                        <p:tgtEl>
                                          <p:spTgt spid="16"/>
                                        </p:tgtEl>
                                      </p:cBhvr>
                                    </p:cmd>
                                  </p:childTnLst>
                                </p:cTn>
                              </p:par>
                              <p:par>
                                <p:cTn id="11" presetID="1" presetClass="mediacall" presetSubtype="0" fill="hold" nodeType="withEffect">
                                  <p:stCondLst>
                                    <p:cond delay="0"/>
                                  </p:stCondLst>
                                  <p:childTnLst>
                                    <p:cmd type="call" cmd="playFrom(0.0)">
                                      <p:cBhvr>
                                        <p:cTn id="12" dur="25892" fill="hold"/>
                                        <p:tgtEl>
                                          <p:spTgt spid="17"/>
                                        </p:tgtEl>
                                      </p:cBhvr>
                                    </p:cmd>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4"/>
                </p:tgtEl>
              </p:cMediaNode>
            </p:video>
            <p:video>
              <p:cMediaNode vol="80000">
                <p:cTn id="18" fill="hold" display="0">
                  <p:stCondLst>
                    <p:cond delay="indefinite"/>
                  </p:stCondLst>
                </p:cTn>
                <p:tgtEl>
                  <p:spTgt spid="15"/>
                </p:tgtEl>
              </p:cMediaNode>
            </p:video>
            <p:video>
              <p:cMediaNode vol="80000">
                <p:cTn id="19" fill="hold" display="0">
                  <p:stCondLst>
                    <p:cond delay="indefinite"/>
                  </p:stCondLst>
                </p:cTn>
                <p:tgtEl>
                  <p:spTgt spid="16"/>
                </p:tgtEl>
              </p:cMediaNode>
            </p:video>
            <p:video>
              <p:cMediaNode vol="80000">
                <p:cTn id="20" fill="hold" display="0">
                  <p:stCondLst>
                    <p:cond delay="indefinite"/>
                  </p:stCondLst>
                </p:cTn>
                <p:tgtEl>
                  <p:spTgt spid="17"/>
                </p:tgtEl>
              </p:cMediaNode>
            </p:video>
          </p:childTnLst>
        </p:cTn>
      </p:par>
    </p:tnLst>
    <p:bldLst>
      <p:bldP spid="2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F39598-688E-4856-991E-EB1CA7933A63}"/>
              </a:ext>
            </a:extLst>
          </p:cNvPr>
          <p:cNvSpPr>
            <a:spLocks noGrp="1"/>
          </p:cNvSpPr>
          <p:nvPr>
            <p:ph type="sldNum" sz="quarter" idx="12"/>
          </p:nvPr>
        </p:nvSpPr>
        <p:spPr/>
        <p:txBody>
          <a:bodyPr/>
          <a:lstStyle/>
          <a:p>
            <a:fld id="{5C95360D-A990-436F-BFCF-4A57C9B64EAC}" type="slidenum">
              <a:rPr lang="en-US" smtClean="0"/>
              <a:t>19</a:t>
            </a:fld>
            <a:endParaRPr lang="en-US"/>
          </a:p>
        </p:txBody>
      </p:sp>
      <p:sp>
        <p:nvSpPr>
          <p:cNvPr id="13" name="Title 1">
            <a:extLst>
              <a:ext uri="{FF2B5EF4-FFF2-40B4-BE49-F238E27FC236}">
                <a16:creationId xmlns:a16="http://schemas.microsoft.com/office/drawing/2014/main" id="{931213F7-6F1D-4634-8689-6D2344CA8E2D}"/>
              </a:ext>
            </a:extLst>
          </p:cNvPr>
          <p:cNvSpPr>
            <a:spLocks noGrp="1"/>
          </p:cNvSpPr>
          <p:nvPr>
            <p:ph type="title"/>
          </p:nvPr>
        </p:nvSpPr>
        <p:spPr>
          <a:xfrm>
            <a:off x="920554" y="-108653"/>
            <a:ext cx="10515600" cy="1325563"/>
          </a:xfrm>
        </p:spPr>
        <p:txBody>
          <a:bodyPr/>
          <a:lstStyle/>
          <a:p>
            <a:r>
              <a:rPr lang="en-US" dirty="0" err="1"/>
              <a:t>neuroengineering</a:t>
            </a:r>
            <a:r>
              <a:rPr lang="en-US" dirty="0"/>
              <a:t> – ECE 466</a:t>
            </a:r>
          </a:p>
        </p:txBody>
      </p:sp>
      <p:sp>
        <p:nvSpPr>
          <p:cNvPr id="22" name="Content Placeholder 2">
            <a:extLst>
              <a:ext uri="{FF2B5EF4-FFF2-40B4-BE49-F238E27FC236}">
                <a16:creationId xmlns:a16="http://schemas.microsoft.com/office/drawing/2014/main" id="{186E2564-8E83-4352-9E28-071049EA3108}"/>
              </a:ext>
            </a:extLst>
          </p:cNvPr>
          <p:cNvSpPr>
            <a:spLocks noGrp="1"/>
          </p:cNvSpPr>
          <p:nvPr>
            <p:ph idx="1"/>
          </p:nvPr>
        </p:nvSpPr>
        <p:spPr>
          <a:xfrm>
            <a:off x="9352472" y="1062446"/>
            <a:ext cx="2743200" cy="5114517"/>
          </a:xfrm>
        </p:spPr>
        <p:txBody>
          <a:bodyPr>
            <a:normAutofit/>
          </a:bodyPr>
          <a:lstStyle/>
          <a:p>
            <a:r>
              <a:rPr lang="en-US" sz="3000" dirty="0"/>
              <a:t>model human and robot as control system</a:t>
            </a:r>
          </a:p>
        </p:txBody>
      </p:sp>
      <p:pic>
        <p:nvPicPr>
          <p:cNvPr id="9" name="hmi-jan">
            <a:hlinkClick r:id="" action="ppaction://media"/>
            <a:extLst>
              <a:ext uri="{FF2B5EF4-FFF2-40B4-BE49-F238E27FC236}">
                <a16:creationId xmlns:a16="http://schemas.microsoft.com/office/drawing/2014/main" id="{5BB1AC3B-F434-45DE-8B47-58F11383E02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78198" y="4306801"/>
            <a:ext cx="4565802" cy="2568263"/>
          </a:xfrm>
          <a:prstGeom prst="rect">
            <a:avLst/>
          </a:prstGeom>
        </p:spPr>
      </p:pic>
      <p:pic>
        <p:nvPicPr>
          <p:cNvPr id="10" name="hmi-walking">
            <a:hlinkClick r:id="" action="ppaction://media"/>
            <a:extLst>
              <a:ext uri="{FF2B5EF4-FFF2-40B4-BE49-F238E27FC236}">
                <a16:creationId xmlns:a16="http://schemas.microsoft.com/office/drawing/2014/main" id="{376067E4-D1C7-4086-B887-FAB971D63D4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4306888"/>
            <a:ext cx="4572000" cy="2571750"/>
          </a:xfrm>
          <a:prstGeom prst="rect">
            <a:avLst/>
          </a:prstGeom>
        </p:spPr>
      </p:pic>
      <p:pic>
        <p:nvPicPr>
          <p:cNvPr id="11" name="Picture 8" descr="neuroeng-bci-jan.jpg">
            <a:extLst>
              <a:ext uri="{FF2B5EF4-FFF2-40B4-BE49-F238E27FC236}">
                <a16:creationId xmlns:a16="http://schemas.microsoft.com/office/drawing/2014/main" id="{8EDBA298-682E-41FB-B9C1-4501252DB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352" y="961624"/>
            <a:ext cx="5025747" cy="334526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FF89D126-6E23-4464-81CF-57E4B16A9B04}"/>
              </a:ext>
            </a:extLst>
          </p:cNvPr>
          <p:cNvGrpSpPr/>
          <p:nvPr/>
        </p:nvGrpSpPr>
        <p:grpSpPr>
          <a:xfrm>
            <a:off x="0" y="948222"/>
            <a:ext cx="4564166" cy="3345264"/>
            <a:chOff x="0" y="487470"/>
            <a:chExt cx="3508811" cy="2571751"/>
          </a:xfrm>
        </p:grpSpPr>
        <p:pic>
          <p:nvPicPr>
            <p:cNvPr id="18" name="Picture 7" descr="neuro-collins-nature.jpg">
              <a:extLst>
                <a:ext uri="{FF2B5EF4-FFF2-40B4-BE49-F238E27FC236}">
                  <a16:creationId xmlns:a16="http://schemas.microsoft.com/office/drawing/2014/main" id="{47774FCC-EF7D-407C-A303-EC24CB13D5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5916"/>
            <a:stretch/>
          </p:blipFill>
          <p:spPr bwMode="auto">
            <a:xfrm>
              <a:off x="2131023" y="487470"/>
              <a:ext cx="137778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neuro-collins-nature.jpg">
              <a:extLst>
                <a:ext uri="{FF2B5EF4-FFF2-40B4-BE49-F238E27FC236}">
                  <a16:creationId xmlns:a16="http://schemas.microsoft.com/office/drawing/2014/main" id="{3E7CB014-F819-43CF-A312-A47CAED54CC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5641" b="46972"/>
            <a:stretch/>
          </p:blipFill>
          <p:spPr bwMode="auto">
            <a:xfrm>
              <a:off x="0" y="487470"/>
              <a:ext cx="2131022" cy="25717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247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3970" fill="hold"/>
                                        <p:tgtEl>
                                          <p:spTgt spid="9"/>
                                        </p:tgtEl>
                                      </p:cBhvr>
                                    </p:cmd>
                                  </p:childTnLst>
                                </p:cTn>
                              </p:par>
                              <p:par>
                                <p:cTn id="7" presetID="1" presetClass="mediacall" presetSubtype="0" fill="hold" nodeType="withEffect">
                                  <p:stCondLst>
                                    <p:cond delay="0"/>
                                  </p:stCondLst>
                                  <p:childTnLst>
                                    <p:cmd type="call" cmd="playFrom(0.0)">
                                      <p:cBhvr>
                                        <p:cTn id="8" dur="22022" fill="hold"/>
                                        <p:tgtEl>
                                          <p:spTgt spid="10"/>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9"/>
                </p:tgtEl>
              </p:cMediaNode>
            </p:video>
            <p:video>
              <p:cMediaNode vol="80000">
                <p:cTn id="14" fill="hold" display="0">
                  <p:stCondLst>
                    <p:cond delay="indefinite"/>
                  </p:stCondLst>
                </p:cTn>
                <p:tgtEl>
                  <p:spTgt spid="10"/>
                </p:tgtEl>
              </p:cMediaNode>
            </p:video>
          </p:childTnLst>
        </p:cTn>
      </p:par>
    </p:tnLst>
    <p:bldLst>
      <p:bldP spid="2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2CDE-92A7-4A2F-AE2D-0BE5F149F65F}"/>
              </a:ext>
            </a:extLst>
          </p:cNvPr>
          <p:cNvSpPr>
            <a:spLocks noGrp="1"/>
          </p:cNvSpPr>
          <p:nvPr>
            <p:ph type="title"/>
          </p:nvPr>
        </p:nvSpPr>
        <p:spPr/>
        <p:txBody>
          <a:bodyPr/>
          <a:lstStyle/>
          <a:p>
            <a:r>
              <a:rPr lang="en-US" dirty="0"/>
              <a:t>we will meet online only</a:t>
            </a:r>
          </a:p>
        </p:txBody>
      </p:sp>
      <p:sp>
        <p:nvSpPr>
          <p:cNvPr id="3" name="Content Placeholder 2">
            <a:extLst>
              <a:ext uri="{FF2B5EF4-FFF2-40B4-BE49-F238E27FC236}">
                <a16:creationId xmlns:a16="http://schemas.microsoft.com/office/drawing/2014/main" id="{7B580F6D-C013-4320-BB3E-4C9979D06EB9}"/>
              </a:ext>
            </a:extLst>
          </p:cNvPr>
          <p:cNvSpPr>
            <a:spLocks noGrp="1"/>
          </p:cNvSpPr>
          <p:nvPr>
            <p:ph idx="1"/>
          </p:nvPr>
        </p:nvSpPr>
        <p:spPr/>
        <p:txBody>
          <a:bodyPr>
            <a:normAutofit lnSpcReduction="10000"/>
          </a:bodyPr>
          <a:lstStyle/>
          <a:p>
            <a:pPr>
              <a:spcAft>
                <a:spcPts val="1800"/>
              </a:spcAft>
            </a:pPr>
            <a:r>
              <a:rPr lang="en-US" dirty="0"/>
              <a:t>pre-recorded lectures by Prof. Burden</a:t>
            </a:r>
          </a:p>
          <a:p>
            <a:pPr>
              <a:spcAft>
                <a:spcPts val="1800"/>
              </a:spcAft>
            </a:pPr>
            <a:r>
              <a:rPr lang="en-US" dirty="0"/>
              <a:t>meet during scheduled class time </a:t>
            </a:r>
          </a:p>
          <a:p>
            <a:pPr lvl="1">
              <a:spcAft>
                <a:spcPts val="1800"/>
              </a:spcAft>
            </a:pPr>
            <a:r>
              <a:rPr lang="en-US" dirty="0"/>
              <a:t>Mondays: tutorial and office hours (Momona)</a:t>
            </a:r>
          </a:p>
          <a:p>
            <a:pPr lvl="1">
              <a:spcAft>
                <a:spcPts val="1800"/>
              </a:spcAft>
            </a:pPr>
            <a:r>
              <a:rPr lang="en-US" dirty="0"/>
              <a:t>Wednesdays: group work (Momona and Joey)  - do a portion of the HW together in groups </a:t>
            </a:r>
            <a:r>
              <a:rPr lang="en-US" dirty="0">
                <a:sym typeface="Wingdings" panose="05000000000000000000" pitchFamily="2" charset="2"/>
              </a:rPr>
              <a:t> full credit if you try and attend class</a:t>
            </a:r>
          </a:p>
          <a:p>
            <a:pPr lvl="1">
              <a:spcAft>
                <a:spcPts val="1800"/>
              </a:spcAft>
            </a:pPr>
            <a:r>
              <a:rPr lang="en-US" dirty="0">
                <a:sym typeface="Wingdings" panose="05000000000000000000" pitchFamily="2" charset="2"/>
              </a:rPr>
              <a:t>I will be on Zoom at 4:20 if you want to come online early and chat</a:t>
            </a:r>
          </a:p>
          <a:p>
            <a:pPr>
              <a:spcAft>
                <a:spcPts val="1800"/>
              </a:spcAft>
            </a:pPr>
            <a:r>
              <a:rPr lang="en-US" dirty="0">
                <a:sym typeface="Wingdings" panose="05000000000000000000" pitchFamily="2" charset="2"/>
              </a:rPr>
              <a:t>office hours: </a:t>
            </a:r>
            <a:r>
              <a:rPr lang="en-US" dirty="0" err="1">
                <a:sym typeface="Wingdings" panose="05000000000000000000" pitchFamily="2" charset="2"/>
              </a:rPr>
              <a:t>Haonan</a:t>
            </a:r>
            <a:r>
              <a:rPr lang="en-US" dirty="0">
                <a:sym typeface="Wingdings" panose="05000000000000000000" pitchFamily="2" charset="2"/>
              </a:rPr>
              <a:t> and Ben, TBD</a:t>
            </a:r>
          </a:p>
          <a:p>
            <a:pPr lvl="1">
              <a:spcAft>
                <a:spcPts val="1800"/>
              </a:spcAft>
            </a:pPr>
            <a:endParaRPr lang="en-US" dirty="0">
              <a:sym typeface="Wingdings" panose="05000000000000000000" pitchFamily="2" charset="2"/>
            </a:endParaRPr>
          </a:p>
          <a:p>
            <a:pPr lvl="1">
              <a:spcAft>
                <a:spcPts val="1800"/>
              </a:spcAft>
            </a:pPr>
            <a:endParaRPr lang="en-US" dirty="0"/>
          </a:p>
        </p:txBody>
      </p:sp>
      <p:sp>
        <p:nvSpPr>
          <p:cNvPr id="4" name="Slide Number Placeholder 3">
            <a:extLst>
              <a:ext uri="{FF2B5EF4-FFF2-40B4-BE49-F238E27FC236}">
                <a16:creationId xmlns:a16="http://schemas.microsoft.com/office/drawing/2014/main" id="{2C400645-32CD-42D7-8245-CB6F9AFC9951}"/>
              </a:ext>
            </a:extLst>
          </p:cNvPr>
          <p:cNvSpPr>
            <a:spLocks noGrp="1"/>
          </p:cNvSpPr>
          <p:nvPr>
            <p:ph type="sldNum" sz="quarter" idx="12"/>
          </p:nvPr>
        </p:nvSpPr>
        <p:spPr/>
        <p:txBody>
          <a:bodyPr/>
          <a:lstStyle/>
          <a:p>
            <a:fld id="{5C95360D-A990-436F-BFCF-4A57C9B64EAC}" type="slidenum">
              <a:rPr lang="en-US" smtClean="0"/>
              <a:t>2</a:t>
            </a:fld>
            <a:endParaRPr lang="en-US"/>
          </a:p>
        </p:txBody>
      </p:sp>
    </p:spTree>
    <p:extLst>
      <p:ext uri="{BB962C8B-B14F-4D97-AF65-F5344CB8AC3E}">
        <p14:creationId xmlns:p14="http://schemas.microsoft.com/office/powerpoint/2010/main" val="10514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B416B7-E684-48DB-8679-64797E2AC99E}"/>
              </a:ext>
            </a:extLst>
          </p:cNvPr>
          <p:cNvSpPr>
            <a:spLocks noGrp="1"/>
          </p:cNvSpPr>
          <p:nvPr>
            <p:ph type="sldNum" sz="quarter" idx="12"/>
          </p:nvPr>
        </p:nvSpPr>
        <p:spPr/>
        <p:txBody>
          <a:bodyPr/>
          <a:lstStyle/>
          <a:p>
            <a:fld id="{5C95360D-A990-436F-BFCF-4A57C9B64EAC}" type="slidenum">
              <a:rPr lang="en-US" smtClean="0"/>
              <a:t>20</a:t>
            </a:fld>
            <a:endParaRPr lang="en-US"/>
          </a:p>
        </p:txBody>
      </p:sp>
      <p:pic>
        <p:nvPicPr>
          <p:cNvPr id="4" name="Picture 3">
            <a:extLst>
              <a:ext uri="{FF2B5EF4-FFF2-40B4-BE49-F238E27FC236}">
                <a16:creationId xmlns:a16="http://schemas.microsoft.com/office/drawing/2014/main" id="{0CA665A8-CFCB-4426-8453-917BD468FAC0}"/>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254000" y="254000"/>
            <a:ext cx="11684000" cy="6350000"/>
          </a:xfrm>
          <a:prstGeom prst="rect">
            <a:avLst/>
          </a:prstGeom>
        </p:spPr>
      </p:pic>
    </p:spTree>
    <p:extLst>
      <p:ext uri="{BB962C8B-B14F-4D97-AF65-F5344CB8AC3E}">
        <p14:creationId xmlns:p14="http://schemas.microsoft.com/office/powerpoint/2010/main" val="431317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C29F80-ED47-40FA-A803-DB7243C461C1}"/>
              </a:ext>
            </a:extLst>
          </p:cNvPr>
          <p:cNvSpPr>
            <a:spLocks noGrp="1"/>
          </p:cNvSpPr>
          <p:nvPr>
            <p:ph type="sldNum" sz="quarter" idx="12"/>
          </p:nvPr>
        </p:nvSpPr>
        <p:spPr/>
        <p:txBody>
          <a:bodyPr/>
          <a:lstStyle/>
          <a:p>
            <a:fld id="{5C95360D-A990-436F-BFCF-4A57C9B64EAC}" type="slidenum">
              <a:rPr lang="en-US" smtClean="0"/>
              <a:t>21</a:t>
            </a:fld>
            <a:endParaRPr lang="en-US"/>
          </a:p>
        </p:txBody>
      </p:sp>
      <p:graphicFrame>
        <p:nvGraphicFramePr>
          <p:cNvPr id="5" name="Google Shape;61;p14">
            <a:extLst>
              <a:ext uri="{FF2B5EF4-FFF2-40B4-BE49-F238E27FC236}">
                <a16:creationId xmlns:a16="http://schemas.microsoft.com/office/drawing/2014/main" id="{4FBC672A-B008-4045-A99C-6165D700D5C5}"/>
              </a:ext>
            </a:extLst>
          </p:cNvPr>
          <p:cNvGraphicFramePr/>
          <p:nvPr>
            <p:extLst>
              <p:ext uri="{D42A27DB-BD31-4B8C-83A1-F6EECF244321}">
                <p14:modId xmlns:p14="http://schemas.microsoft.com/office/powerpoint/2010/main" val="2819569255"/>
              </p:ext>
            </p:extLst>
          </p:nvPr>
        </p:nvGraphicFramePr>
        <p:xfrm>
          <a:off x="1283275" y="987785"/>
          <a:ext cx="9089450" cy="5486040"/>
        </p:xfrm>
        <a:graphic>
          <a:graphicData uri="http://schemas.openxmlformats.org/drawingml/2006/table">
            <a:tbl>
              <a:tblPr>
                <a:noFill/>
              </a:tblPr>
              <a:tblGrid>
                <a:gridCol w="2448850">
                  <a:extLst>
                    <a:ext uri="{9D8B030D-6E8A-4147-A177-3AD203B41FA5}">
                      <a16:colId xmlns:a16="http://schemas.microsoft.com/office/drawing/2014/main" val="20000"/>
                    </a:ext>
                  </a:extLst>
                </a:gridCol>
                <a:gridCol w="3610783">
                  <a:extLst>
                    <a:ext uri="{9D8B030D-6E8A-4147-A177-3AD203B41FA5}">
                      <a16:colId xmlns:a16="http://schemas.microsoft.com/office/drawing/2014/main" val="20001"/>
                    </a:ext>
                  </a:extLst>
                </a:gridCol>
                <a:gridCol w="3029817">
                  <a:extLst>
                    <a:ext uri="{9D8B030D-6E8A-4147-A177-3AD203B41FA5}">
                      <a16:colId xmlns:a16="http://schemas.microsoft.com/office/drawing/2014/main" val="20002"/>
                    </a:ext>
                  </a:extLst>
                </a:gridCol>
              </a:tblGrid>
              <a:tr h="377150">
                <a:tc>
                  <a:txBody>
                    <a:bodyPr/>
                    <a:lstStyle/>
                    <a:p>
                      <a:pPr marL="0" lvl="0" indent="0" algn="l" rtl="0">
                        <a:spcBef>
                          <a:spcPts val="0"/>
                        </a:spcBef>
                        <a:spcAft>
                          <a:spcPts val="0"/>
                        </a:spcAft>
                        <a:buNone/>
                      </a:pPr>
                      <a:r>
                        <a:rPr lang="en" sz="1800" dirty="0">
                          <a:solidFill>
                            <a:schemeClr val="bg1"/>
                          </a:solidFill>
                        </a:rPr>
                        <a:t>Prof. Linda Bushnell</a:t>
                      </a:r>
                      <a:endParaRPr sz="1800" dirty="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networked control, cyber security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0"/>
                  </a:ext>
                </a:extLst>
              </a:tr>
              <a:tr h="377150">
                <a:tc>
                  <a:txBody>
                    <a:bodyPr/>
                    <a:lstStyle/>
                    <a:p>
                      <a:pPr marL="0" lvl="0" indent="0" algn="l" rtl="0">
                        <a:spcBef>
                          <a:spcPts val="0"/>
                        </a:spcBef>
                        <a:spcAft>
                          <a:spcPts val="0"/>
                        </a:spcAft>
                        <a:buNone/>
                      </a:pPr>
                      <a:r>
                        <a:rPr lang="en" sz="1800">
                          <a:solidFill>
                            <a:schemeClr val="bg1"/>
                          </a:solidFill>
                        </a:rPr>
                        <a:t>Prof. Sam Burden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dirty="0">
                          <a:solidFill>
                            <a:schemeClr val="bg1"/>
                          </a:solidFill>
                        </a:rPr>
                        <a:t>sensorimotor control</a:t>
                      </a:r>
                      <a:endParaRPr sz="1600" dirty="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1"/>
                  </a:ext>
                </a:extLst>
              </a:tr>
              <a:tr h="377150">
                <a:tc>
                  <a:txBody>
                    <a:bodyPr/>
                    <a:lstStyle/>
                    <a:p>
                      <a:pPr marL="0" lvl="0" indent="0" algn="l" rtl="0">
                        <a:spcBef>
                          <a:spcPts val="0"/>
                        </a:spcBef>
                        <a:spcAft>
                          <a:spcPts val="0"/>
                        </a:spcAft>
                        <a:buNone/>
                      </a:pPr>
                      <a:r>
                        <a:rPr lang="en" sz="1800">
                          <a:solidFill>
                            <a:schemeClr val="bg1"/>
                          </a:solidFill>
                        </a:rPr>
                        <a:t>Prof. Howard Chizeck</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brain-computer interface (BCI)</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2"/>
                  </a:ext>
                </a:extLst>
              </a:tr>
              <a:tr h="377150">
                <a:tc>
                  <a:txBody>
                    <a:bodyPr/>
                    <a:lstStyle/>
                    <a:p>
                      <a:pPr marL="0" lvl="0" indent="0" algn="l" rtl="0">
                        <a:spcBef>
                          <a:spcPts val="0"/>
                        </a:spcBef>
                        <a:spcAft>
                          <a:spcPts val="0"/>
                        </a:spcAft>
                        <a:buNone/>
                      </a:pPr>
                      <a:r>
                        <a:rPr lang="en" sz="1800">
                          <a:solidFill>
                            <a:schemeClr val="bg1"/>
                          </a:solidFill>
                        </a:rPr>
                        <a:t>Prof. Maryam Fazel</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convex optimization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3"/>
                  </a:ext>
                </a:extLst>
              </a:tr>
              <a:tr h="377150">
                <a:tc>
                  <a:txBody>
                    <a:bodyPr/>
                    <a:lstStyle/>
                    <a:p>
                      <a:pPr marL="0" lvl="0" indent="0" algn="l" rtl="0">
                        <a:spcBef>
                          <a:spcPts val="0"/>
                        </a:spcBef>
                        <a:spcAft>
                          <a:spcPts val="0"/>
                        </a:spcAft>
                        <a:buNone/>
                      </a:pPr>
                      <a:r>
                        <a:rPr lang="en" sz="1800">
                          <a:solidFill>
                            <a:schemeClr val="bg1"/>
                          </a:solidFill>
                        </a:rPr>
                        <a:t>Prof. Blake Hannaford</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medical robotics, telerobotics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4"/>
                  </a:ext>
                </a:extLst>
              </a:tr>
              <a:tr h="377150">
                <a:tc>
                  <a:txBody>
                    <a:bodyPr/>
                    <a:lstStyle/>
                    <a:p>
                      <a:pPr marL="0" lvl="0" indent="0" algn="l" rtl="0">
                        <a:spcBef>
                          <a:spcPts val="0"/>
                        </a:spcBef>
                        <a:spcAft>
                          <a:spcPts val="0"/>
                        </a:spcAft>
                        <a:buNone/>
                      </a:pPr>
                      <a:r>
                        <a:rPr lang="en" sz="1800">
                          <a:solidFill>
                            <a:schemeClr val="bg1"/>
                          </a:solidFill>
                        </a:rPr>
                        <a:t>Prof. Eric Klavins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5"/>
                  </a:ext>
                </a:extLst>
              </a:tr>
              <a:tr h="377150">
                <a:tc>
                  <a:txBody>
                    <a:bodyPr/>
                    <a:lstStyle/>
                    <a:p>
                      <a:pPr marL="0" lvl="0" indent="0" algn="l" rtl="0">
                        <a:spcBef>
                          <a:spcPts val="0"/>
                        </a:spcBef>
                        <a:spcAft>
                          <a:spcPts val="0"/>
                        </a:spcAft>
                        <a:buNone/>
                      </a:pPr>
                      <a:r>
                        <a:rPr lang="en" sz="1800">
                          <a:solidFill>
                            <a:schemeClr val="bg1"/>
                          </a:solidFill>
                        </a:rPr>
                        <a:t>Prof. Alex Mamishev</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sensor design and integration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6"/>
                  </a:ext>
                </a:extLst>
              </a:tr>
              <a:tr h="377150">
                <a:tc>
                  <a:txBody>
                    <a:bodyPr/>
                    <a:lstStyle/>
                    <a:p>
                      <a:pPr marL="0" lvl="0" indent="0" algn="l" rtl="0">
                        <a:spcBef>
                          <a:spcPts val="0"/>
                        </a:spcBef>
                        <a:spcAft>
                          <a:spcPts val="0"/>
                        </a:spcAft>
                        <a:buNone/>
                      </a:pPr>
                      <a:r>
                        <a:rPr lang="en" sz="1800">
                          <a:solidFill>
                            <a:schemeClr val="bg1"/>
                          </a:solidFill>
                        </a:rPr>
                        <a:t>Prof. Lillian Ratliff</a:t>
                      </a:r>
                      <a:endParaRPr sz="1800">
                        <a:solidFill>
                          <a:schemeClr val="bg1"/>
                        </a:solidFill>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1600">
                          <a:solidFill>
                            <a:schemeClr val="bg1"/>
                          </a:solidFill>
                        </a:rPr>
                        <a:t>cyber-physical systems (CPS)</a:t>
                      </a:r>
                      <a:endParaRPr sz="18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7"/>
                  </a:ext>
                </a:extLst>
              </a:tr>
              <a:tr h="377150">
                <a:tc>
                  <a:txBody>
                    <a:bodyPr/>
                    <a:lstStyle/>
                    <a:p>
                      <a:pPr marL="0" lvl="0" indent="0" algn="l" rtl="0">
                        <a:spcBef>
                          <a:spcPts val="0"/>
                        </a:spcBef>
                        <a:spcAft>
                          <a:spcPts val="0"/>
                        </a:spcAft>
                        <a:buNone/>
                      </a:pPr>
                      <a:r>
                        <a:rPr lang="en" sz="1800">
                          <a:solidFill>
                            <a:schemeClr val="bg1"/>
                          </a:solidFill>
                        </a:rPr>
                        <a:t>Prof. Matt Reynolds</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ultra-low power sensing, computation</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8"/>
                  </a:ext>
                </a:extLst>
              </a:tr>
              <a:tr h="377150">
                <a:tc>
                  <a:txBody>
                    <a:bodyPr/>
                    <a:lstStyle/>
                    <a:p>
                      <a:pPr marL="0" lvl="0" indent="0" algn="l" rtl="0">
                        <a:spcBef>
                          <a:spcPts val="0"/>
                        </a:spcBef>
                        <a:spcAft>
                          <a:spcPts val="0"/>
                        </a:spcAft>
                        <a:buNone/>
                      </a:pPr>
                      <a:r>
                        <a:rPr lang="en" sz="1800">
                          <a:solidFill>
                            <a:schemeClr val="bg1"/>
                          </a:solidFill>
                        </a:rPr>
                        <a:t>Prof. Georg Seelig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systems biology</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09"/>
                  </a:ext>
                </a:extLst>
              </a:tr>
              <a:tr h="377150">
                <a:tc>
                  <a:txBody>
                    <a:bodyPr/>
                    <a:lstStyle/>
                    <a:p>
                      <a:pPr marL="0" lvl="0" indent="0" algn="l" rtl="0">
                        <a:spcBef>
                          <a:spcPts val="0"/>
                        </a:spcBef>
                        <a:spcAft>
                          <a:spcPts val="0"/>
                        </a:spcAft>
                        <a:buClr>
                          <a:schemeClr val="dk1"/>
                        </a:buClr>
                        <a:buSzPts val="1100"/>
                        <a:buFont typeface="Arial"/>
                        <a:buNone/>
                      </a:pPr>
                      <a:r>
                        <a:rPr lang="en" sz="1800">
                          <a:solidFill>
                            <a:schemeClr val="bg1"/>
                          </a:solidFill>
                        </a:rPr>
                        <a:t>Prof. Eli Shlizerman</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data-driven dynamical systems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a:solidFill>
                          <a:schemeClr val="bg1"/>
                        </a:solidFill>
                      </a:endParaRPr>
                    </a:p>
                  </a:txBody>
                  <a:tcPr marL="91425" marR="91425" marT="91425" marB="91425"/>
                </a:tc>
                <a:extLst>
                  <a:ext uri="{0D108BD9-81ED-4DB2-BD59-A6C34878D82A}">
                    <a16:rowId xmlns:a16="http://schemas.microsoft.com/office/drawing/2014/main" val="10010"/>
                  </a:ext>
                </a:extLst>
              </a:tr>
              <a:tr h="377150">
                <a:tc>
                  <a:txBody>
                    <a:bodyPr/>
                    <a:lstStyle/>
                    <a:p>
                      <a:pPr marL="0" lvl="0" indent="0" algn="l" rtl="0">
                        <a:spcBef>
                          <a:spcPts val="0"/>
                        </a:spcBef>
                        <a:spcAft>
                          <a:spcPts val="0"/>
                        </a:spcAft>
                        <a:buNone/>
                      </a:pPr>
                      <a:r>
                        <a:rPr lang="en" sz="1800">
                          <a:solidFill>
                            <a:schemeClr val="bg1"/>
                          </a:solidFill>
                        </a:rPr>
                        <a:t>Prof. Baosen Zhang</a:t>
                      </a:r>
                      <a:endParaRPr sz="1800">
                        <a:solidFill>
                          <a:schemeClr val="bg1"/>
                        </a:solidFill>
                      </a:endParaRPr>
                    </a:p>
                  </a:txBody>
                  <a:tcPr marL="91425" marR="91425" marT="91425" marB="91425"/>
                </a:tc>
                <a:tc>
                  <a:txBody>
                    <a:bodyPr/>
                    <a:lstStyle/>
                    <a:p>
                      <a:pPr marL="0" lvl="0" indent="0" algn="l" rtl="0">
                        <a:spcBef>
                          <a:spcPts val="0"/>
                        </a:spcBef>
                        <a:spcAft>
                          <a:spcPts val="0"/>
                        </a:spcAft>
                        <a:buNone/>
                      </a:pPr>
                      <a:r>
                        <a:rPr lang="en" sz="1600">
                          <a:solidFill>
                            <a:schemeClr val="bg1"/>
                          </a:solidFill>
                        </a:rPr>
                        <a:t>cyber-physical systems (CPS)</a:t>
                      </a:r>
                      <a:endParaRPr sz="1600">
                        <a:solidFill>
                          <a:schemeClr val="bg1"/>
                        </a:solidFill>
                      </a:endParaRPr>
                    </a:p>
                  </a:txBody>
                  <a:tcPr marL="91425" marR="91425" marT="91425" marB="91425"/>
                </a:tc>
                <a:tc>
                  <a:txBody>
                    <a:bodyPr/>
                    <a:lstStyle/>
                    <a:p>
                      <a:pPr marL="0" lvl="0" indent="0" algn="l" rtl="0">
                        <a:spcBef>
                          <a:spcPts val="0"/>
                        </a:spcBef>
                        <a:spcAft>
                          <a:spcPts val="0"/>
                        </a:spcAft>
                        <a:buNone/>
                      </a:pPr>
                      <a:endParaRPr sz="1800" dirty="0">
                        <a:solidFill>
                          <a:schemeClr val="bg1"/>
                        </a:solidFill>
                      </a:endParaRPr>
                    </a:p>
                  </a:txBody>
                  <a:tcPr marL="91425" marR="91425" marT="91425" marB="91425"/>
                </a:tc>
                <a:extLst>
                  <a:ext uri="{0D108BD9-81ED-4DB2-BD59-A6C34878D82A}">
                    <a16:rowId xmlns:a16="http://schemas.microsoft.com/office/drawing/2014/main" val="10011"/>
                  </a:ext>
                </a:extLst>
              </a:tr>
            </a:tbl>
          </a:graphicData>
        </a:graphic>
      </p:graphicFrame>
      <p:pic>
        <p:nvPicPr>
          <p:cNvPr id="6" name="Google Shape;62;p14">
            <a:extLst>
              <a:ext uri="{FF2B5EF4-FFF2-40B4-BE49-F238E27FC236}">
                <a16:creationId xmlns:a16="http://schemas.microsoft.com/office/drawing/2014/main" id="{98B63F39-4926-41F8-9CA3-511093CF092B}"/>
              </a:ext>
            </a:extLst>
          </p:cNvPr>
          <p:cNvPicPr preferRelativeResize="0"/>
          <p:nvPr/>
        </p:nvPicPr>
        <p:blipFill>
          <a:blip r:embed="rId2">
            <a:alphaModFix/>
          </a:blip>
          <a:stretch>
            <a:fillRect/>
          </a:stretch>
        </p:blipFill>
        <p:spPr>
          <a:xfrm>
            <a:off x="9287428" y="3007039"/>
            <a:ext cx="1085297" cy="1085297"/>
          </a:xfrm>
          <a:prstGeom prst="rect">
            <a:avLst/>
          </a:prstGeom>
          <a:noFill/>
          <a:ln>
            <a:noFill/>
          </a:ln>
        </p:spPr>
      </p:pic>
      <p:pic>
        <p:nvPicPr>
          <p:cNvPr id="7" name="Google Shape;63;p14">
            <a:extLst>
              <a:ext uri="{FF2B5EF4-FFF2-40B4-BE49-F238E27FC236}">
                <a16:creationId xmlns:a16="http://schemas.microsoft.com/office/drawing/2014/main" id="{3A325A4F-56AE-4AA2-9634-2ADF35E3D902}"/>
              </a:ext>
            </a:extLst>
          </p:cNvPr>
          <p:cNvPicPr preferRelativeResize="0"/>
          <p:nvPr/>
        </p:nvPicPr>
        <p:blipFill>
          <a:blip r:embed="rId3">
            <a:alphaModFix/>
          </a:blip>
          <a:stretch>
            <a:fillRect/>
          </a:stretch>
        </p:blipFill>
        <p:spPr>
          <a:xfrm>
            <a:off x="8235461" y="2659559"/>
            <a:ext cx="959352" cy="959352"/>
          </a:xfrm>
          <a:prstGeom prst="rect">
            <a:avLst/>
          </a:prstGeom>
          <a:noFill/>
          <a:ln>
            <a:noFill/>
          </a:ln>
        </p:spPr>
      </p:pic>
      <p:pic>
        <p:nvPicPr>
          <p:cNvPr id="8" name="Google Shape;64;p14">
            <a:extLst>
              <a:ext uri="{FF2B5EF4-FFF2-40B4-BE49-F238E27FC236}">
                <a16:creationId xmlns:a16="http://schemas.microsoft.com/office/drawing/2014/main" id="{9675E236-1C89-46A8-BFE0-E1B58036492A}"/>
              </a:ext>
            </a:extLst>
          </p:cNvPr>
          <p:cNvPicPr preferRelativeResize="0"/>
          <p:nvPr/>
        </p:nvPicPr>
        <p:blipFill>
          <a:blip r:embed="rId4">
            <a:alphaModFix/>
          </a:blip>
          <a:stretch>
            <a:fillRect/>
          </a:stretch>
        </p:blipFill>
        <p:spPr>
          <a:xfrm>
            <a:off x="7221710" y="4612765"/>
            <a:ext cx="959352" cy="965385"/>
          </a:xfrm>
          <a:prstGeom prst="rect">
            <a:avLst/>
          </a:prstGeom>
          <a:noFill/>
          <a:ln>
            <a:noFill/>
          </a:ln>
        </p:spPr>
      </p:pic>
      <p:pic>
        <p:nvPicPr>
          <p:cNvPr id="9" name="Google Shape;65;p14">
            <a:extLst>
              <a:ext uri="{FF2B5EF4-FFF2-40B4-BE49-F238E27FC236}">
                <a16:creationId xmlns:a16="http://schemas.microsoft.com/office/drawing/2014/main" id="{A90F9DD3-4652-42FA-A784-C36D6BFE5316}"/>
              </a:ext>
            </a:extLst>
          </p:cNvPr>
          <p:cNvPicPr preferRelativeResize="0"/>
          <p:nvPr/>
        </p:nvPicPr>
        <p:blipFill>
          <a:blip r:embed="rId5">
            <a:alphaModFix/>
          </a:blip>
          <a:stretch>
            <a:fillRect/>
          </a:stretch>
        </p:blipFill>
        <p:spPr>
          <a:xfrm>
            <a:off x="9384907" y="1927632"/>
            <a:ext cx="890340" cy="890340"/>
          </a:xfrm>
          <a:prstGeom prst="rect">
            <a:avLst/>
          </a:prstGeom>
          <a:noFill/>
          <a:ln>
            <a:noFill/>
          </a:ln>
        </p:spPr>
      </p:pic>
      <p:pic>
        <p:nvPicPr>
          <p:cNvPr id="10" name="Google Shape;66;p14">
            <a:extLst>
              <a:ext uri="{FF2B5EF4-FFF2-40B4-BE49-F238E27FC236}">
                <a16:creationId xmlns:a16="http://schemas.microsoft.com/office/drawing/2014/main" id="{1299531D-E660-4BBD-B131-17F0CAB7AF67}"/>
              </a:ext>
            </a:extLst>
          </p:cNvPr>
          <p:cNvPicPr preferRelativeResize="0"/>
          <p:nvPr/>
        </p:nvPicPr>
        <p:blipFill>
          <a:blip r:embed="rId6">
            <a:alphaModFix/>
          </a:blip>
          <a:stretch>
            <a:fillRect/>
          </a:stretch>
        </p:blipFill>
        <p:spPr>
          <a:xfrm>
            <a:off x="8228999" y="1483962"/>
            <a:ext cx="1011527" cy="1011527"/>
          </a:xfrm>
          <a:prstGeom prst="rect">
            <a:avLst/>
          </a:prstGeom>
          <a:noFill/>
          <a:ln>
            <a:noFill/>
          </a:ln>
        </p:spPr>
      </p:pic>
      <p:pic>
        <p:nvPicPr>
          <p:cNvPr id="11" name="Google Shape;67;p14">
            <a:extLst>
              <a:ext uri="{FF2B5EF4-FFF2-40B4-BE49-F238E27FC236}">
                <a16:creationId xmlns:a16="http://schemas.microsoft.com/office/drawing/2014/main" id="{953A1C29-88CC-4A1F-A238-6DBE2220F1DB}"/>
              </a:ext>
            </a:extLst>
          </p:cNvPr>
          <p:cNvPicPr preferRelativeResize="0"/>
          <p:nvPr/>
        </p:nvPicPr>
        <p:blipFill>
          <a:blip r:embed="rId7">
            <a:alphaModFix/>
          </a:blip>
          <a:stretch>
            <a:fillRect/>
          </a:stretch>
        </p:blipFill>
        <p:spPr>
          <a:xfrm>
            <a:off x="7221709" y="1135779"/>
            <a:ext cx="959352" cy="959352"/>
          </a:xfrm>
          <a:prstGeom prst="rect">
            <a:avLst/>
          </a:prstGeom>
          <a:noFill/>
          <a:ln>
            <a:noFill/>
          </a:ln>
        </p:spPr>
      </p:pic>
      <p:pic>
        <p:nvPicPr>
          <p:cNvPr id="12" name="Google Shape;68;p14">
            <a:extLst>
              <a:ext uri="{FF2B5EF4-FFF2-40B4-BE49-F238E27FC236}">
                <a16:creationId xmlns:a16="http://schemas.microsoft.com/office/drawing/2014/main" id="{6CDD74C7-6046-4DFE-8396-DE0C4EC748C0}"/>
              </a:ext>
            </a:extLst>
          </p:cNvPr>
          <p:cNvPicPr preferRelativeResize="0"/>
          <p:nvPr/>
        </p:nvPicPr>
        <p:blipFill>
          <a:blip r:embed="rId8">
            <a:alphaModFix/>
          </a:blip>
          <a:stretch>
            <a:fillRect/>
          </a:stretch>
        </p:blipFill>
        <p:spPr>
          <a:xfrm>
            <a:off x="8272209" y="5018853"/>
            <a:ext cx="959319" cy="959319"/>
          </a:xfrm>
          <a:prstGeom prst="rect">
            <a:avLst/>
          </a:prstGeom>
          <a:noFill/>
          <a:ln>
            <a:noFill/>
          </a:ln>
        </p:spPr>
      </p:pic>
      <p:pic>
        <p:nvPicPr>
          <p:cNvPr id="13" name="Google Shape;69;p14">
            <a:extLst>
              <a:ext uri="{FF2B5EF4-FFF2-40B4-BE49-F238E27FC236}">
                <a16:creationId xmlns:a16="http://schemas.microsoft.com/office/drawing/2014/main" id="{ACB80DAD-C8F4-4C4B-949F-2ACC3185EB67}"/>
              </a:ext>
            </a:extLst>
          </p:cNvPr>
          <p:cNvPicPr preferRelativeResize="0"/>
          <p:nvPr/>
        </p:nvPicPr>
        <p:blipFill>
          <a:blip r:embed="rId9">
            <a:alphaModFix/>
          </a:blip>
          <a:stretch>
            <a:fillRect/>
          </a:stretch>
        </p:blipFill>
        <p:spPr>
          <a:xfrm>
            <a:off x="9316189" y="5235687"/>
            <a:ext cx="1011525" cy="1011525"/>
          </a:xfrm>
          <a:prstGeom prst="rect">
            <a:avLst/>
          </a:prstGeom>
          <a:noFill/>
          <a:ln>
            <a:noFill/>
          </a:ln>
        </p:spPr>
      </p:pic>
      <p:pic>
        <p:nvPicPr>
          <p:cNvPr id="14" name="Google Shape;70;p14">
            <a:extLst>
              <a:ext uri="{FF2B5EF4-FFF2-40B4-BE49-F238E27FC236}">
                <a16:creationId xmlns:a16="http://schemas.microsoft.com/office/drawing/2014/main" id="{111562A9-3B33-4B84-B314-1EB36FEE2A33}"/>
              </a:ext>
            </a:extLst>
          </p:cNvPr>
          <p:cNvPicPr preferRelativeResize="0"/>
          <p:nvPr/>
        </p:nvPicPr>
        <p:blipFill>
          <a:blip r:embed="rId10">
            <a:alphaModFix/>
          </a:blip>
          <a:stretch>
            <a:fillRect/>
          </a:stretch>
        </p:blipFill>
        <p:spPr>
          <a:xfrm>
            <a:off x="7195623" y="3453200"/>
            <a:ext cx="1011525" cy="1011525"/>
          </a:xfrm>
          <a:prstGeom prst="rect">
            <a:avLst/>
          </a:prstGeom>
          <a:noFill/>
          <a:ln>
            <a:noFill/>
          </a:ln>
        </p:spPr>
      </p:pic>
      <p:pic>
        <p:nvPicPr>
          <p:cNvPr id="15" name="Google Shape;71;p14">
            <a:extLst>
              <a:ext uri="{FF2B5EF4-FFF2-40B4-BE49-F238E27FC236}">
                <a16:creationId xmlns:a16="http://schemas.microsoft.com/office/drawing/2014/main" id="{081ACA7F-F7CB-4CF2-BA88-73CD67E12A40}"/>
              </a:ext>
            </a:extLst>
          </p:cNvPr>
          <p:cNvPicPr preferRelativeResize="0"/>
          <p:nvPr/>
        </p:nvPicPr>
        <p:blipFill>
          <a:blip r:embed="rId11">
            <a:alphaModFix/>
          </a:blip>
          <a:stretch>
            <a:fillRect/>
          </a:stretch>
        </p:blipFill>
        <p:spPr>
          <a:xfrm>
            <a:off x="9350405" y="4298103"/>
            <a:ext cx="959319" cy="959319"/>
          </a:xfrm>
          <a:prstGeom prst="rect">
            <a:avLst/>
          </a:prstGeom>
          <a:noFill/>
          <a:ln>
            <a:noFill/>
          </a:ln>
        </p:spPr>
      </p:pic>
      <p:pic>
        <p:nvPicPr>
          <p:cNvPr id="16" name="Google Shape;72;p14">
            <a:extLst>
              <a:ext uri="{FF2B5EF4-FFF2-40B4-BE49-F238E27FC236}">
                <a16:creationId xmlns:a16="http://schemas.microsoft.com/office/drawing/2014/main" id="{5F833045-EFF5-414C-A291-3C08F38F6D60}"/>
              </a:ext>
            </a:extLst>
          </p:cNvPr>
          <p:cNvPicPr preferRelativeResize="0"/>
          <p:nvPr/>
        </p:nvPicPr>
        <p:blipFill>
          <a:blip r:embed="rId12">
            <a:alphaModFix/>
          </a:blip>
          <a:stretch>
            <a:fillRect/>
          </a:stretch>
        </p:blipFill>
        <p:spPr>
          <a:xfrm>
            <a:off x="7208068" y="2284095"/>
            <a:ext cx="986634" cy="986634"/>
          </a:xfrm>
          <a:prstGeom prst="rect">
            <a:avLst/>
          </a:prstGeom>
          <a:noFill/>
          <a:ln>
            <a:noFill/>
          </a:ln>
        </p:spPr>
      </p:pic>
      <p:pic>
        <p:nvPicPr>
          <p:cNvPr id="17" name="Google Shape;73;p14">
            <a:extLst>
              <a:ext uri="{FF2B5EF4-FFF2-40B4-BE49-F238E27FC236}">
                <a16:creationId xmlns:a16="http://schemas.microsoft.com/office/drawing/2014/main" id="{EE8D6CA7-3335-42EA-97B0-676ED0C2A4C7}"/>
              </a:ext>
            </a:extLst>
          </p:cNvPr>
          <p:cNvPicPr preferRelativeResize="0"/>
          <p:nvPr/>
        </p:nvPicPr>
        <p:blipFill>
          <a:blip r:embed="rId13">
            <a:alphaModFix/>
          </a:blip>
          <a:stretch>
            <a:fillRect/>
          </a:stretch>
        </p:blipFill>
        <p:spPr>
          <a:xfrm>
            <a:off x="8272176" y="3825245"/>
            <a:ext cx="959385" cy="959385"/>
          </a:xfrm>
          <a:prstGeom prst="rect">
            <a:avLst/>
          </a:prstGeom>
          <a:noFill/>
          <a:ln>
            <a:noFill/>
          </a:ln>
        </p:spPr>
      </p:pic>
      <p:sp>
        <p:nvSpPr>
          <p:cNvPr id="18" name="Text Placeholder 1">
            <a:extLst>
              <a:ext uri="{FF2B5EF4-FFF2-40B4-BE49-F238E27FC236}">
                <a16:creationId xmlns:a16="http://schemas.microsoft.com/office/drawing/2014/main" id="{BD37F86E-3038-4992-B5D9-58F4FCAA9107}"/>
              </a:ext>
            </a:extLst>
          </p:cNvPr>
          <p:cNvSpPr txBox="1">
            <a:spLocks/>
          </p:cNvSpPr>
          <p:nvPr/>
        </p:nvSpPr>
        <p:spPr>
          <a:xfrm>
            <a:off x="1228725" y="-42115"/>
            <a:ext cx="9144000" cy="952676"/>
          </a:xfrm>
          <a:prstGeom prst="rect">
            <a:avLst/>
          </a:prstGeom>
        </p:spPr>
        <p:txBody>
          <a:bodyPr anchor="ctr">
            <a:normAutofit/>
          </a:bodyPr>
          <a:lstStyle>
            <a:lvl1pPr marL="0" indent="0" algn="ctr" defTabSz="457200" rtl="0" eaLnBrk="1" latinLnBrk="0" hangingPunct="1">
              <a:lnSpc>
                <a:spcPct val="90000"/>
              </a:lnSpc>
              <a:spcBef>
                <a:spcPct val="20000"/>
              </a:spcBef>
              <a:buFont typeface="Arial"/>
              <a:buNone/>
              <a:defRPr sz="4800" b="1" i="0" kern="1200" baseline="0">
                <a:solidFill>
                  <a:schemeClr val="tx2"/>
                </a:solidFill>
                <a:latin typeface="Calibri" charset="0"/>
                <a:ea typeface="Calibri" charset="0"/>
                <a:cs typeface="Calibri" charset="0"/>
              </a:defRPr>
            </a:lvl1pPr>
            <a:lvl2pPr marL="457200" indent="0" algn="l" defTabSz="457200" rtl="0" eaLnBrk="1" latinLnBrk="0" hangingPunct="1">
              <a:spcBef>
                <a:spcPct val="20000"/>
              </a:spcBef>
              <a:buFont typeface="Arial"/>
              <a:buNone/>
              <a:defRPr sz="2800" b="0" i="0" kern="1200">
                <a:solidFill>
                  <a:srgbClr val="E8D3A2"/>
                </a:solidFill>
                <a:latin typeface="Encode Sans Normal Black"/>
                <a:ea typeface="+mn-ea"/>
                <a:cs typeface="Encode Sans Normal Black"/>
              </a:defRPr>
            </a:lvl2pPr>
            <a:lvl3pPr marL="914400" indent="0" algn="l" defTabSz="457200" rtl="0" eaLnBrk="1" latinLnBrk="0" hangingPunct="1">
              <a:spcBef>
                <a:spcPct val="20000"/>
              </a:spcBef>
              <a:buFont typeface="Arial"/>
              <a:buNone/>
              <a:defRPr sz="2400" b="0" i="0" kern="1200">
                <a:solidFill>
                  <a:srgbClr val="E8D3A2"/>
                </a:solidFill>
                <a:latin typeface="Encode Sans Normal Black"/>
                <a:ea typeface="+mn-ea"/>
                <a:cs typeface="Encode Sans Normal Black"/>
              </a:defRPr>
            </a:lvl3pPr>
            <a:lvl4pPr marL="13716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4pPr>
            <a:lvl5pPr marL="1828800" indent="0" algn="l" defTabSz="457200" rtl="0" eaLnBrk="1" latinLnBrk="0" hangingPunct="1">
              <a:spcBef>
                <a:spcPct val="20000"/>
              </a:spcBef>
              <a:buFont typeface="Arial"/>
              <a:buNone/>
              <a:defRPr sz="2000" b="0" i="0" kern="1200">
                <a:solidFill>
                  <a:srgbClr val="E8D3A2"/>
                </a:solidFill>
                <a:latin typeface="Encode Sans Normal Black"/>
                <a:ea typeface="+mn-ea"/>
                <a:cs typeface="Encode Sans Normal Blac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90000"/>
              </a:lnSpc>
              <a:spcBef>
                <a:spcPct val="20000"/>
              </a:spcBef>
              <a:spcAft>
                <a:spcPts val="0"/>
              </a:spcAft>
              <a:buClrTx/>
              <a:buSzTx/>
              <a:buFont typeface="Arial"/>
              <a:buNone/>
              <a:tabLst/>
              <a:defRPr/>
            </a:pPr>
            <a:r>
              <a:rPr kumimoji="0" lang="en-US" sz="4800" b="1" i="0" u="none" strike="noStrike" kern="1200" cap="none" spc="0" normalizeH="0" baseline="0" noProof="0" dirty="0">
                <a:ln>
                  <a:noFill/>
                </a:ln>
                <a:solidFill>
                  <a:srgbClr val="FFFFFF"/>
                </a:solidFill>
                <a:effectLst/>
                <a:uLnTx/>
                <a:uFillTx/>
                <a:latin typeface="Calibri" charset="0"/>
                <a:cs typeface="Calibri" charset="0"/>
              </a:rPr>
              <a:t>ECE systems / controls / robotics</a:t>
            </a:r>
          </a:p>
        </p:txBody>
      </p:sp>
    </p:spTree>
    <p:extLst>
      <p:ext uri="{BB962C8B-B14F-4D97-AF65-F5344CB8AC3E}">
        <p14:creationId xmlns:p14="http://schemas.microsoft.com/office/powerpoint/2010/main" val="7840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1E83-7ED3-4BB7-9AFE-2F1F9A9990D7}"/>
              </a:ext>
            </a:extLst>
          </p:cNvPr>
          <p:cNvSpPr>
            <a:spLocks noGrp="1"/>
          </p:cNvSpPr>
          <p:nvPr>
            <p:ph type="ctrTitle"/>
          </p:nvPr>
        </p:nvSpPr>
        <p:spPr>
          <a:xfrm>
            <a:off x="1524000" y="1540375"/>
            <a:ext cx="9144000" cy="2387600"/>
          </a:xfrm>
        </p:spPr>
        <p:txBody>
          <a:bodyPr>
            <a:normAutofit/>
          </a:bodyPr>
          <a:lstStyle/>
          <a:p>
            <a:r>
              <a:rPr lang="en-US" dirty="0"/>
              <a:t>break!!</a:t>
            </a:r>
          </a:p>
        </p:txBody>
      </p:sp>
      <p:sp>
        <p:nvSpPr>
          <p:cNvPr id="6" name="Slide Number Placeholder 5">
            <a:extLst>
              <a:ext uri="{FF2B5EF4-FFF2-40B4-BE49-F238E27FC236}">
                <a16:creationId xmlns:a16="http://schemas.microsoft.com/office/drawing/2014/main" id="{30041C44-082F-42E2-AD40-401A6067CC46}"/>
              </a:ext>
            </a:extLst>
          </p:cNvPr>
          <p:cNvSpPr>
            <a:spLocks noGrp="1"/>
          </p:cNvSpPr>
          <p:nvPr>
            <p:ph type="sldNum" sz="quarter" idx="12"/>
          </p:nvPr>
        </p:nvSpPr>
        <p:spPr/>
        <p:txBody>
          <a:bodyPr/>
          <a:lstStyle/>
          <a:p>
            <a:fld id="{5C95360D-A990-436F-BFCF-4A57C9B64EAC}" type="slidenum">
              <a:rPr lang="en-US" smtClean="0"/>
              <a:t>22</a:t>
            </a:fld>
            <a:endParaRPr lang="en-US"/>
          </a:p>
        </p:txBody>
      </p:sp>
      <p:sp>
        <p:nvSpPr>
          <p:cNvPr id="4" name="Subtitle 2">
            <a:extLst>
              <a:ext uri="{FF2B5EF4-FFF2-40B4-BE49-F238E27FC236}">
                <a16:creationId xmlns:a16="http://schemas.microsoft.com/office/drawing/2014/main" id="{FC1319A7-D008-401E-AE57-48069ECD0571}"/>
              </a:ext>
            </a:extLst>
          </p:cNvPr>
          <p:cNvSpPr>
            <a:spLocks noGrp="1"/>
          </p:cNvSpPr>
          <p:nvPr>
            <p:ph type="subTitle" idx="1"/>
          </p:nvPr>
        </p:nvSpPr>
        <p:spPr>
          <a:xfrm>
            <a:off x="1524000" y="4188822"/>
            <a:ext cx="9144000" cy="1068977"/>
          </a:xfrm>
        </p:spPr>
        <p:txBody>
          <a:bodyPr>
            <a:normAutofit/>
          </a:bodyPr>
          <a:lstStyle/>
          <a:p>
            <a:r>
              <a:rPr lang="en-US" sz="3500" dirty="0"/>
              <a:t>when we come back….python!</a:t>
            </a:r>
          </a:p>
        </p:txBody>
      </p:sp>
    </p:spTree>
    <p:extLst>
      <p:ext uri="{BB962C8B-B14F-4D97-AF65-F5344CB8AC3E}">
        <p14:creationId xmlns:p14="http://schemas.microsoft.com/office/powerpoint/2010/main" val="620262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2CDE-92A7-4A2F-AE2D-0BE5F149F65F}"/>
              </a:ext>
            </a:extLst>
          </p:cNvPr>
          <p:cNvSpPr>
            <a:spLocks noGrp="1"/>
          </p:cNvSpPr>
          <p:nvPr>
            <p:ph type="title"/>
          </p:nvPr>
        </p:nvSpPr>
        <p:spPr/>
        <p:txBody>
          <a:bodyPr/>
          <a:lstStyle/>
          <a:p>
            <a:r>
              <a:rPr lang="en-US" dirty="0"/>
              <a:t>course materials and technology</a:t>
            </a:r>
          </a:p>
        </p:txBody>
      </p:sp>
      <p:sp>
        <p:nvSpPr>
          <p:cNvPr id="3" name="Content Placeholder 2">
            <a:extLst>
              <a:ext uri="{FF2B5EF4-FFF2-40B4-BE49-F238E27FC236}">
                <a16:creationId xmlns:a16="http://schemas.microsoft.com/office/drawing/2014/main" id="{7B580F6D-C013-4320-BB3E-4C9979D06EB9}"/>
              </a:ext>
            </a:extLst>
          </p:cNvPr>
          <p:cNvSpPr>
            <a:spLocks noGrp="1"/>
          </p:cNvSpPr>
          <p:nvPr>
            <p:ph idx="1"/>
          </p:nvPr>
        </p:nvSpPr>
        <p:spPr/>
        <p:txBody>
          <a:bodyPr/>
          <a:lstStyle/>
          <a:p>
            <a:r>
              <a:rPr lang="en-US" dirty="0"/>
              <a:t>Canvas page --&gt; lectures, HW / group work, exam assignments, lecture material </a:t>
            </a:r>
          </a:p>
          <a:p>
            <a:r>
              <a:rPr lang="en-US" dirty="0"/>
              <a:t>discord</a:t>
            </a:r>
          </a:p>
          <a:p>
            <a:r>
              <a:rPr lang="en-US" dirty="0"/>
              <a:t>Python</a:t>
            </a:r>
          </a:p>
          <a:p>
            <a:r>
              <a:rPr lang="en-US" dirty="0"/>
              <a:t>Textbook: none</a:t>
            </a:r>
          </a:p>
          <a:p>
            <a:endParaRPr lang="en-US" dirty="0"/>
          </a:p>
        </p:txBody>
      </p:sp>
      <p:pic>
        <p:nvPicPr>
          <p:cNvPr id="7" name="Picture 6">
            <a:extLst>
              <a:ext uri="{FF2B5EF4-FFF2-40B4-BE49-F238E27FC236}">
                <a16:creationId xmlns:a16="http://schemas.microsoft.com/office/drawing/2014/main" id="{CDCE5C48-A2E3-4A30-B317-D505EFF7E1E6}"/>
              </a:ext>
            </a:extLst>
          </p:cNvPr>
          <p:cNvPicPr>
            <a:picLocks noChangeAspect="1"/>
          </p:cNvPicPr>
          <p:nvPr/>
        </p:nvPicPr>
        <p:blipFill>
          <a:blip r:embed="rId2"/>
          <a:stretch>
            <a:fillRect/>
          </a:stretch>
        </p:blipFill>
        <p:spPr>
          <a:xfrm>
            <a:off x="5042262" y="2744875"/>
            <a:ext cx="6888007" cy="1610694"/>
          </a:xfrm>
          <a:prstGeom prst="rect">
            <a:avLst/>
          </a:prstGeom>
        </p:spPr>
      </p:pic>
      <p:pic>
        <p:nvPicPr>
          <p:cNvPr id="9" name="Picture 8">
            <a:extLst>
              <a:ext uri="{FF2B5EF4-FFF2-40B4-BE49-F238E27FC236}">
                <a16:creationId xmlns:a16="http://schemas.microsoft.com/office/drawing/2014/main" id="{4236ABD4-9153-4600-BC6C-84FC2EE4B8CC}"/>
              </a:ext>
            </a:extLst>
          </p:cNvPr>
          <p:cNvPicPr>
            <a:picLocks noChangeAspect="1"/>
          </p:cNvPicPr>
          <p:nvPr/>
        </p:nvPicPr>
        <p:blipFill>
          <a:blip r:embed="rId3"/>
          <a:stretch>
            <a:fillRect/>
          </a:stretch>
        </p:blipFill>
        <p:spPr>
          <a:xfrm>
            <a:off x="5042262" y="4432358"/>
            <a:ext cx="6877279" cy="2106554"/>
          </a:xfrm>
          <a:prstGeom prst="rect">
            <a:avLst/>
          </a:prstGeom>
        </p:spPr>
      </p:pic>
      <p:sp>
        <p:nvSpPr>
          <p:cNvPr id="10" name="Slide Number Placeholder 9">
            <a:extLst>
              <a:ext uri="{FF2B5EF4-FFF2-40B4-BE49-F238E27FC236}">
                <a16:creationId xmlns:a16="http://schemas.microsoft.com/office/drawing/2014/main" id="{DB61B45D-BD73-4574-8F7C-043FCC20345B}"/>
              </a:ext>
            </a:extLst>
          </p:cNvPr>
          <p:cNvSpPr>
            <a:spLocks noGrp="1"/>
          </p:cNvSpPr>
          <p:nvPr>
            <p:ph type="sldNum" sz="quarter" idx="12"/>
          </p:nvPr>
        </p:nvSpPr>
        <p:spPr/>
        <p:txBody>
          <a:bodyPr/>
          <a:lstStyle/>
          <a:p>
            <a:fld id="{5C95360D-A990-436F-BFCF-4A57C9B64EAC}" type="slidenum">
              <a:rPr lang="en-US" smtClean="0"/>
              <a:t>3</a:t>
            </a:fld>
            <a:endParaRPr lang="en-US"/>
          </a:p>
        </p:txBody>
      </p:sp>
    </p:spTree>
    <p:extLst>
      <p:ext uri="{BB962C8B-B14F-4D97-AF65-F5344CB8AC3E}">
        <p14:creationId xmlns:p14="http://schemas.microsoft.com/office/powerpoint/2010/main" val="119436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2CDE-92A7-4A2F-AE2D-0BE5F149F65F}"/>
              </a:ext>
            </a:extLst>
          </p:cNvPr>
          <p:cNvSpPr>
            <a:spLocks noGrp="1"/>
          </p:cNvSpPr>
          <p:nvPr>
            <p:ph type="title"/>
          </p:nvPr>
        </p:nvSpPr>
        <p:spPr/>
        <p:txBody>
          <a:bodyPr/>
          <a:lstStyle/>
          <a:p>
            <a:r>
              <a:rPr lang="en-US" dirty="0"/>
              <a:t>conduct</a:t>
            </a:r>
          </a:p>
        </p:txBody>
      </p:sp>
      <p:sp>
        <p:nvSpPr>
          <p:cNvPr id="3" name="Content Placeholder 2">
            <a:extLst>
              <a:ext uri="{FF2B5EF4-FFF2-40B4-BE49-F238E27FC236}">
                <a16:creationId xmlns:a16="http://schemas.microsoft.com/office/drawing/2014/main" id="{7B580F6D-C013-4320-BB3E-4C9979D06EB9}"/>
              </a:ext>
            </a:extLst>
          </p:cNvPr>
          <p:cNvSpPr>
            <a:spLocks noGrp="1"/>
          </p:cNvSpPr>
          <p:nvPr>
            <p:ph idx="1"/>
          </p:nvPr>
        </p:nvSpPr>
        <p:spPr>
          <a:xfrm>
            <a:off x="838200" y="1825625"/>
            <a:ext cx="10515600" cy="4667250"/>
          </a:xfrm>
        </p:spPr>
        <p:txBody>
          <a:bodyPr>
            <a:normAutofit lnSpcReduction="10000"/>
          </a:bodyPr>
          <a:lstStyle/>
          <a:p>
            <a:pPr>
              <a:spcAft>
                <a:spcPts val="1800"/>
              </a:spcAft>
            </a:pPr>
            <a:r>
              <a:rPr lang="en-US" dirty="0"/>
              <a:t>helpful to say your name before you speak</a:t>
            </a:r>
          </a:p>
          <a:p>
            <a:pPr>
              <a:spcAft>
                <a:spcPts val="1800"/>
              </a:spcAft>
            </a:pPr>
            <a:r>
              <a:rPr lang="en-US" dirty="0"/>
              <a:t>video on would be super awesome if possible but not necessary</a:t>
            </a:r>
          </a:p>
          <a:p>
            <a:pPr>
              <a:spcAft>
                <a:spcPts val="1800"/>
              </a:spcAft>
            </a:pPr>
            <a:r>
              <a:rPr lang="en-US" dirty="0"/>
              <a:t>feel free to unmute or type questions into the chat</a:t>
            </a:r>
          </a:p>
          <a:p>
            <a:pPr>
              <a:spcAft>
                <a:spcPts val="1800"/>
              </a:spcAft>
            </a:pPr>
            <a:r>
              <a:rPr lang="en-US" dirty="0"/>
              <a:t>please be kind and respectful to each other and to your instruction team during or outside of class </a:t>
            </a:r>
          </a:p>
          <a:p>
            <a:pPr lvl="1">
              <a:spcAft>
                <a:spcPts val="1800"/>
              </a:spcAft>
            </a:pPr>
            <a:r>
              <a:rPr lang="en-US" dirty="0"/>
              <a:t>(</a:t>
            </a:r>
            <a:r>
              <a:rPr lang="en-US" dirty="0" err="1"/>
              <a:t>eg</a:t>
            </a:r>
            <a:r>
              <a:rPr lang="en-US" dirty="0"/>
              <a:t> on discord – please change your nickname to preferredName (preferredPronouns))</a:t>
            </a:r>
          </a:p>
          <a:p>
            <a:pPr>
              <a:spcAft>
                <a:spcPts val="1800"/>
              </a:spcAft>
            </a:pPr>
            <a:r>
              <a:rPr lang="en-US" dirty="0"/>
              <a:t>our instruction will be flexible and actively check in you all</a:t>
            </a:r>
          </a:p>
        </p:txBody>
      </p:sp>
      <p:sp>
        <p:nvSpPr>
          <p:cNvPr id="4" name="Slide Number Placeholder 3">
            <a:extLst>
              <a:ext uri="{FF2B5EF4-FFF2-40B4-BE49-F238E27FC236}">
                <a16:creationId xmlns:a16="http://schemas.microsoft.com/office/drawing/2014/main" id="{C767F682-1268-4EC3-88EE-66571FB87301}"/>
              </a:ext>
            </a:extLst>
          </p:cNvPr>
          <p:cNvSpPr>
            <a:spLocks noGrp="1"/>
          </p:cNvSpPr>
          <p:nvPr>
            <p:ph type="sldNum" sz="quarter" idx="12"/>
          </p:nvPr>
        </p:nvSpPr>
        <p:spPr/>
        <p:txBody>
          <a:bodyPr/>
          <a:lstStyle/>
          <a:p>
            <a:fld id="{5C95360D-A990-436F-BFCF-4A57C9B64EAC}" type="slidenum">
              <a:rPr lang="en-US" smtClean="0"/>
              <a:t>4</a:t>
            </a:fld>
            <a:endParaRPr lang="en-US"/>
          </a:p>
        </p:txBody>
      </p:sp>
    </p:spTree>
    <p:extLst>
      <p:ext uri="{BB962C8B-B14F-4D97-AF65-F5344CB8AC3E}">
        <p14:creationId xmlns:p14="http://schemas.microsoft.com/office/powerpoint/2010/main" val="11320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B7ED7-12F7-44FA-A779-6C37727674A0}"/>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507A08DF-8F12-469B-A970-E940C094A3FF}"/>
              </a:ext>
            </a:extLst>
          </p:cNvPr>
          <p:cNvSpPr>
            <a:spLocks noGrp="1"/>
          </p:cNvSpPr>
          <p:nvPr>
            <p:ph idx="1"/>
          </p:nvPr>
        </p:nvSpPr>
        <p:spPr/>
        <p:txBody>
          <a:bodyPr/>
          <a:lstStyle/>
          <a:p>
            <a:r>
              <a:rPr lang="en-US" dirty="0"/>
              <a:t>canvas overview – join discord! and change your nickname to preferredName (preferredPronouns)</a:t>
            </a:r>
          </a:p>
          <a:p>
            <a:r>
              <a:rPr lang="en-US" dirty="0"/>
              <a:t>course overview</a:t>
            </a:r>
          </a:p>
          <a:p>
            <a:r>
              <a:rPr lang="en-US" dirty="0"/>
              <a:t>Python programming</a:t>
            </a:r>
          </a:p>
        </p:txBody>
      </p:sp>
      <p:sp>
        <p:nvSpPr>
          <p:cNvPr id="4" name="Slide Number Placeholder 3">
            <a:extLst>
              <a:ext uri="{FF2B5EF4-FFF2-40B4-BE49-F238E27FC236}">
                <a16:creationId xmlns:a16="http://schemas.microsoft.com/office/drawing/2014/main" id="{D69F2FD3-EFF2-49B0-A47A-38C6A8C713CD}"/>
              </a:ext>
            </a:extLst>
          </p:cNvPr>
          <p:cNvSpPr>
            <a:spLocks noGrp="1"/>
          </p:cNvSpPr>
          <p:nvPr>
            <p:ph type="sldNum" sz="quarter" idx="12"/>
          </p:nvPr>
        </p:nvSpPr>
        <p:spPr/>
        <p:txBody>
          <a:bodyPr/>
          <a:lstStyle/>
          <a:p>
            <a:fld id="{5C95360D-A990-436F-BFCF-4A57C9B64EAC}" type="slidenum">
              <a:rPr lang="en-US" smtClean="0"/>
              <a:t>5</a:t>
            </a:fld>
            <a:endParaRPr lang="en-US"/>
          </a:p>
        </p:txBody>
      </p:sp>
    </p:spTree>
    <p:extLst>
      <p:ext uri="{BB962C8B-B14F-4D97-AF65-F5344CB8AC3E}">
        <p14:creationId xmlns:p14="http://schemas.microsoft.com/office/powerpoint/2010/main" val="59407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30B36-0984-4375-BE88-EA0AEB5013F4}"/>
              </a:ext>
            </a:extLst>
          </p:cNvPr>
          <p:cNvSpPr>
            <a:spLocks noGrp="1"/>
          </p:cNvSpPr>
          <p:nvPr>
            <p:ph type="title"/>
          </p:nvPr>
        </p:nvSpPr>
        <p:spPr/>
        <p:txBody>
          <a:bodyPr/>
          <a:lstStyle/>
          <a:p>
            <a:r>
              <a:rPr lang="en-US" dirty="0"/>
              <a:t>https://canvas.uw.edu/courses/1448963</a:t>
            </a:r>
          </a:p>
        </p:txBody>
      </p:sp>
      <p:sp>
        <p:nvSpPr>
          <p:cNvPr id="3" name="Content Placeholder 2">
            <a:extLst>
              <a:ext uri="{FF2B5EF4-FFF2-40B4-BE49-F238E27FC236}">
                <a16:creationId xmlns:a16="http://schemas.microsoft.com/office/drawing/2014/main" id="{E640E852-BBD1-4B2C-8BAF-F6204FC255C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31E4D6F9-202B-4847-95AF-A49FEC28784A}"/>
              </a:ext>
            </a:extLst>
          </p:cNvPr>
          <p:cNvPicPr>
            <a:picLocks noChangeAspect="1"/>
          </p:cNvPicPr>
          <p:nvPr/>
        </p:nvPicPr>
        <p:blipFill>
          <a:blip r:embed="rId3"/>
          <a:stretch>
            <a:fillRect/>
          </a:stretch>
        </p:blipFill>
        <p:spPr>
          <a:xfrm>
            <a:off x="539784" y="1759990"/>
            <a:ext cx="11112431" cy="4938858"/>
          </a:xfrm>
          <a:prstGeom prst="rect">
            <a:avLst/>
          </a:prstGeom>
        </p:spPr>
      </p:pic>
      <p:sp>
        <p:nvSpPr>
          <p:cNvPr id="6" name="Slide Number Placeholder 5">
            <a:extLst>
              <a:ext uri="{FF2B5EF4-FFF2-40B4-BE49-F238E27FC236}">
                <a16:creationId xmlns:a16="http://schemas.microsoft.com/office/drawing/2014/main" id="{3A6D4935-FEC0-4321-9158-1D22D4A6DDF7}"/>
              </a:ext>
            </a:extLst>
          </p:cNvPr>
          <p:cNvSpPr>
            <a:spLocks noGrp="1"/>
          </p:cNvSpPr>
          <p:nvPr>
            <p:ph type="sldNum" sz="quarter" idx="12"/>
          </p:nvPr>
        </p:nvSpPr>
        <p:spPr/>
        <p:txBody>
          <a:bodyPr/>
          <a:lstStyle/>
          <a:p>
            <a:fld id="{5C95360D-A990-436F-BFCF-4A57C9B64EAC}" type="slidenum">
              <a:rPr lang="en-US" smtClean="0"/>
              <a:t>6</a:t>
            </a:fld>
            <a:endParaRPr lang="en-US"/>
          </a:p>
        </p:txBody>
      </p:sp>
    </p:spTree>
    <p:extLst>
      <p:ext uri="{BB962C8B-B14F-4D97-AF65-F5344CB8AC3E}">
        <p14:creationId xmlns:p14="http://schemas.microsoft.com/office/powerpoint/2010/main" val="2491459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A1E83-7ED3-4BB7-9AFE-2F1F9A9990D7}"/>
              </a:ext>
            </a:extLst>
          </p:cNvPr>
          <p:cNvSpPr>
            <a:spLocks noGrp="1"/>
          </p:cNvSpPr>
          <p:nvPr>
            <p:ph type="ctrTitle"/>
          </p:nvPr>
        </p:nvSpPr>
        <p:spPr/>
        <p:txBody>
          <a:bodyPr>
            <a:normAutofit fontScale="90000"/>
          </a:bodyPr>
          <a:lstStyle/>
          <a:p>
            <a:r>
              <a:rPr lang="en-US" dirty="0"/>
              <a:t>ECE 447: Control System Analysis (sp21) MW 4:30-6:20</a:t>
            </a:r>
          </a:p>
        </p:txBody>
      </p:sp>
      <p:sp>
        <p:nvSpPr>
          <p:cNvPr id="3" name="Subtitle 2">
            <a:extLst>
              <a:ext uri="{FF2B5EF4-FFF2-40B4-BE49-F238E27FC236}">
                <a16:creationId xmlns:a16="http://schemas.microsoft.com/office/drawing/2014/main" id="{29593D34-869A-4BB3-925F-F5A662937013}"/>
              </a:ext>
            </a:extLst>
          </p:cNvPr>
          <p:cNvSpPr>
            <a:spLocks noGrp="1"/>
          </p:cNvSpPr>
          <p:nvPr>
            <p:ph type="subTitle" idx="1"/>
          </p:nvPr>
        </p:nvSpPr>
        <p:spPr>
          <a:xfrm>
            <a:off x="1524000" y="4188822"/>
            <a:ext cx="9144000" cy="1068977"/>
          </a:xfrm>
        </p:spPr>
        <p:txBody>
          <a:bodyPr>
            <a:normAutofit/>
          </a:bodyPr>
          <a:lstStyle/>
          <a:p>
            <a:r>
              <a:rPr lang="en-US" sz="3500" dirty="0"/>
              <a:t>why take this course?</a:t>
            </a:r>
          </a:p>
        </p:txBody>
      </p:sp>
      <p:sp>
        <p:nvSpPr>
          <p:cNvPr id="4" name="Slide Number Placeholder 3">
            <a:extLst>
              <a:ext uri="{FF2B5EF4-FFF2-40B4-BE49-F238E27FC236}">
                <a16:creationId xmlns:a16="http://schemas.microsoft.com/office/drawing/2014/main" id="{F8D97BD8-B9C9-4850-AE8D-EB3CF1A43706}"/>
              </a:ext>
            </a:extLst>
          </p:cNvPr>
          <p:cNvSpPr>
            <a:spLocks noGrp="1"/>
          </p:cNvSpPr>
          <p:nvPr>
            <p:ph type="sldNum" sz="quarter" idx="12"/>
          </p:nvPr>
        </p:nvSpPr>
        <p:spPr/>
        <p:txBody>
          <a:bodyPr/>
          <a:lstStyle/>
          <a:p>
            <a:fld id="{5C95360D-A990-436F-BFCF-4A57C9B64EAC}" type="slidenum">
              <a:rPr lang="en-US" smtClean="0"/>
              <a:t>7</a:t>
            </a:fld>
            <a:endParaRPr lang="en-US"/>
          </a:p>
        </p:txBody>
      </p:sp>
    </p:spTree>
    <p:extLst>
      <p:ext uri="{BB962C8B-B14F-4D97-AF65-F5344CB8AC3E}">
        <p14:creationId xmlns:p14="http://schemas.microsoft.com/office/powerpoint/2010/main" val="1014031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43ECAF-E5A6-44B4-BB1C-E5B26ABA66BA}"/>
              </a:ext>
            </a:extLst>
          </p:cNvPr>
          <p:cNvSpPr>
            <a:spLocks noGrp="1"/>
          </p:cNvSpPr>
          <p:nvPr>
            <p:ph idx="1"/>
          </p:nvPr>
        </p:nvSpPr>
        <p:spPr>
          <a:xfrm>
            <a:off x="838200" y="1062446"/>
            <a:ext cx="10515600" cy="5114517"/>
          </a:xfrm>
        </p:spPr>
        <p:txBody>
          <a:bodyPr>
            <a:normAutofit/>
          </a:bodyPr>
          <a:lstStyle/>
          <a:p>
            <a:r>
              <a:rPr lang="en-US" sz="3000" dirty="0"/>
              <a:t>this course focuses on analysis and design of (linear) </a:t>
            </a:r>
            <a:r>
              <a:rPr lang="en-US" sz="3000" b="1" dirty="0"/>
              <a:t>feedback control systems</a:t>
            </a:r>
            <a:r>
              <a:rPr lang="en-US" sz="3000" dirty="0"/>
              <a:t>.</a:t>
            </a:r>
          </a:p>
          <a:p>
            <a:endParaRPr lang="en-US" sz="3000" dirty="0"/>
          </a:p>
          <a:p>
            <a:r>
              <a:rPr lang="en-US" sz="3000" dirty="0"/>
              <a:t>you will learn to </a:t>
            </a:r>
            <a:r>
              <a:rPr lang="en-US" sz="3000" b="1" dirty="0"/>
              <a:t>understand and engineer control </a:t>
            </a:r>
            <a:r>
              <a:rPr lang="en-US" sz="3000" dirty="0"/>
              <a:t>in robotics, embedded systems, electrical circuits, power systems, and biology.</a:t>
            </a:r>
          </a:p>
          <a:p>
            <a:endParaRPr lang="en-US" sz="3000" dirty="0"/>
          </a:p>
          <a:p>
            <a:r>
              <a:rPr lang="en-US" sz="3000" dirty="0"/>
              <a:t>we’ll build on your background in calculus, signal processing, and linear algebra, providing new analytical and computational tools.</a:t>
            </a:r>
          </a:p>
        </p:txBody>
      </p:sp>
      <p:sp>
        <p:nvSpPr>
          <p:cNvPr id="4" name="Slide Number Placeholder 3">
            <a:extLst>
              <a:ext uri="{FF2B5EF4-FFF2-40B4-BE49-F238E27FC236}">
                <a16:creationId xmlns:a16="http://schemas.microsoft.com/office/drawing/2014/main" id="{171B5416-14CB-43CE-A1D9-A86DF25A0539}"/>
              </a:ext>
            </a:extLst>
          </p:cNvPr>
          <p:cNvSpPr>
            <a:spLocks noGrp="1"/>
          </p:cNvSpPr>
          <p:nvPr>
            <p:ph type="sldNum" sz="quarter" idx="12"/>
          </p:nvPr>
        </p:nvSpPr>
        <p:spPr/>
        <p:txBody>
          <a:bodyPr/>
          <a:lstStyle/>
          <a:p>
            <a:fld id="{5C95360D-A990-436F-BFCF-4A57C9B64EAC}" type="slidenum">
              <a:rPr lang="en-US" smtClean="0"/>
              <a:t>8</a:t>
            </a:fld>
            <a:endParaRPr lang="en-US"/>
          </a:p>
        </p:txBody>
      </p:sp>
    </p:spTree>
    <p:extLst>
      <p:ext uri="{BB962C8B-B14F-4D97-AF65-F5344CB8AC3E}">
        <p14:creationId xmlns:p14="http://schemas.microsoft.com/office/powerpoint/2010/main" val="340367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DB818-DBB5-4FE3-BD1E-5543A123B8F0}"/>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48AB28C1-3F67-4936-9434-404D68AC6DA0}"/>
              </a:ext>
            </a:extLst>
          </p:cNvPr>
          <p:cNvSpPr>
            <a:spLocks noGrp="1"/>
          </p:cNvSpPr>
          <p:nvPr>
            <p:ph idx="1"/>
          </p:nvPr>
        </p:nvSpPr>
        <p:spPr>
          <a:xfrm>
            <a:off x="838200" y="1361662"/>
            <a:ext cx="10515600" cy="5309104"/>
          </a:xfrm>
        </p:spPr>
        <p:txBody>
          <a:bodyPr>
            <a:normAutofit fontScale="85000" lnSpcReduction="10000"/>
          </a:bodyPr>
          <a:lstStyle/>
          <a:p>
            <a:pPr marL="0" indent="0">
              <a:buNone/>
            </a:pPr>
            <a:r>
              <a:rPr lang="en-US" dirty="0"/>
              <a:t>by the end of this course, you will be able to:</a:t>
            </a:r>
          </a:p>
          <a:p>
            <a:pPr>
              <a:buFont typeface="+mj-lt"/>
              <a:buAutoNum type="arabicPeriod"/>
            </a:pPr>
            <a:r>
              <a:rPr lang="en-US" sz="2800" b="1" i="1" dirty="0">
                <a:latin typeface="LatoWeb"/>
              </a:rPr>
              <a:t> represent</a:t>
            </a:r>
            <a:r>
              <a:rPr lang="en-US" sz="2800" dirty="0">
                <a:latin typeface="LatoWeb"/>
              </a:rPr>
              <a:t> a linear system in state space and transfer function form;</a:t>
            </a:r>
          </a:p>
          <a:p>
            <a:pPr>
              <a:buFont typeface="+mj-lt"/>
              <a:buAutoNum type="arabicPeriod"/>
            </a:pPr>
            <a:r>
              <a:rPr lang="en-US" sz="2800" b="1" i="1" dirty="0">
                <a:latin typeface="LatoWeb"/>
              </a:rPr>
              <a:t> determine</a:t>
            </a:r>
            <a:r>
              <a:rPr lang="en-US" sz="2800" dirty="0">
                <a:latin typeface="LatoWeb"/>
              </a:rPr>
              <a:t> the effects caused by including feedback in a system;</a:t>
            </a:r>
          </a:p>
          <a:p>
            <a:pPr>
              <a:buFont typeface="+mj-lt"/>
              <a:buAutoNum type="arabicPeriod"/>
            </a:pPr>
            <a:r>
              <a:rPr lang="en-US" sz="2800" b="1" i="1" dirty="0">
                <a:latin typeface="LatoWeb"/>
              </a:rPr>
              <a:t> linearize</a:t>
            </a:r>
            <a:r>
              <a:rPr lang="en-US" sz="2800" dirty="0">
                <a:latin typeface="LatoWeb"/>
              </a:rPr>
              <a:t> a nonlinear system around an operating point;</a:t>
            </a:r>
          </a:p>
          <a:p>
            <a:pPr>
              <a:buFont typeface="+mj-lt"/>
              <a:buAutoNum type="arabicPeriod"/>
            </a:pPr>
            <a:r>
              <a:rPr lang="en-US" sz="2800" b="1" i="1" dirty="0">
                <a:latin typeface="LatoWeb"/>
              </a:rPr>
              <a:t> determine</a:t>
            </a:r>
            <a:r>
              <a:rPr lang="en-US" sz="2800" dirty="0">
                <a:latin typeface="LatoWeb"/>
              </a:rPr>
              <a:t> if a system is stable;</a:t>
            </a:r>
          </a:p>
          <a:p>
            <a:pPr>
              <a:buFont typeface="+mj-lt"/>
              <a:buAutoNum type="arabicPeriod"/>
            </a:pPr>
            <a:r>
              <a:rPr lang="en-US" sz="2800" b="1" i="1" dirty="0">
                <a:latin typeface="LatoWeb"/>
              </a:rPr>
              <a:t> understand</a:t>
            </a:r>
            <a:r>
              <a:rPr lang="en-US" sz="2800" dirty="0">
                <a:latin typeface="LatoWeb"/>
              </a:rPr>
              <a:t> sensitivity and noise/disturbance rejection properties;</a:t>
            </a:r>
          </a:p>
          <a:p>
            <a:pPr>
              <a:buFont typeface="+mj-lt"/>
              <a:buAutoNum type="arabicPeriod"/>
            </a:pPr>
            <a:r>
              <a:rPr lang="en-US" sz="2800" b="1" i="1" dirty="0">
                <a:latin typeface="LatoWeb"/>
              </a:rPr>
              <a:t> apply</a:t>
            </a:r>
            <a:r>
              <a:rPr lang="en-US" sz="2800" dirty="0">
                <a:latin typeface="LatoWeb"/>
              </a:rPr>
              <a:t> scientific computing tools to model, design and simulate systems;</a:t>
            </a:r>
          </a:p>
          <a:p>
            <a:pPr>
              <a:buFont typeface="+mj-lt"/>
              <a:buAutoNum type="arabicPeriod"/>
            </a:pPr>
            <a:r>
              <a:rPr lang="en-US" sz="2800" b="1" i="1" dirty="0">
                <a:latin typeface="LatoWeb"/>
              </a:rPr>
              <a:t> determine</a:t>
            </a:r>
            <a:r>
              <a:rPr lang="en-US" sz="2800" dirty="0">
                <a:latin typeface="LatoWeb"/>
              </a:rPr>
              <a:t> the performance of a system analytically and from simulation;</a:t>
            </a:r>
          </a:p>
          <a:p>
            <a:pPr>
              <a:buFont typeface="+mj-lt"/>
              <a:buAutoNum type="arabicPeriod"/>
            </a:pPr>
            <a:r>
              <a:rPr lang="en-US" sz="2800" b="1" i="1" dirty="0">
                <a:latin typeface="LatoWeb"/>
              </a:rPr>
              <a:t> apply</a:t>
            </a:r>
            <a:r>
              <a:rPr lang="en-US" sz="2800" dirty="0">
                <a:latin typeface="LatoWeb"/>
              </a:rPr>
              <a:t> root locus, frequency response and full-state feedback methods to design a feedback control system to meet performance requirements;</a:t>
            </a:r>
          </a:p>
          <a:p>
            <a:pPr>
              <a:buFont typeface="+mj-lt"/>
              <a:buAutoNum type="arabicPeriod"/>
            </a:pPr>
            <a:r>
              <a:rPr lang="en-US" sz="2800" b="1" i="1" dirty="0">
                <a:latin typeface="LatoWeb"/>
              </a:rPr>
              <a:t> design</a:t>
            </a:r>
            <a:r>
              <a:rPr lang="en-US" sz="2800" dirty="0">
                <a:latin typeface="LatoWeb"/>
              </a:rPr>
              <a:t> a full-state observer for a system;</a:t>
            </a:r>
          </a:p>
          <a:p>
            <a:pPr>
              <a:buFont typeface="+mj-lt"/>
              <a:buAutoNum type="arabicPeriod"/>
            </a:pPr>
            <a:r>
              <a:rPr lang="en-US" sz="2800" b="1" i="1" dirty="0">
                <a:latin typeface="LatoWeb"/>
              </a:rPr>
              <a:t> apply</a:t>
            </a:r>
            <a:r>
              <a:rPr lang="en-US" sz="2800" dirty="0">
                <a:latin typeface="LatoWeb"/>
              </a:rPr>
              <a:t> observer + controller to estimate and stabilize a system’s state.</a:t>
            </a:r>
            <a:endParaRPr lang="en-US" sz="2800" dirty="0"/>
          </a:p>
        </p:txBody>
      </p:sp>
      <p:sp>
        <p:nvSpPr>
          <p:cNvPr id="4" name="Slide Number Placeholder 3">
            <a:extLst>
              <a:ext uri="{FF2B5EF4-FFF2-40B4-BE49-F238E27FC236}">
                <a16:creationId xmlns:a16="http://schemas.microsoft.com/office/drawing/2014/main" id="{5A8EBCDE-31D7-40C5-BBD7-BD06C69E49AA}"/>
              </a:ext>
            </a:extLst>
          </p:cNvPr>
          <p:cNvSpPr>
            <a:spLocks noGrp="1"/>
          </p:cNvSpPr>
          <p:nvPr>
            <p:ph type="sldNum" sz="quarter" idx="12"/>
          </p:nvPr>
        </p:nvSpPr>
        <p:spPr/>
        <p:txBody>
          <a:bodyPr/>
          <a:lstStyle/>
          <a:p>
            <a:fld id="{5C95360D-A990-436F-BFCF-4A57C9B64EAC}" type="slidenum">
              <a:rPr lang="en-US" smtClean="0"/>
              <a:t>9</a:t>
            </a:fld>
            <a:endParaRPr lang="en-US"/>
          </a:p>
        </p:txBody>
      </p:sp>
    </p:spTree>
    <p:extLst>
      <p:ext uri="{BB962C8B-B14F-4D97-AF65-F5344CB8AC3E}">
        <p14:creationId xmlns:p14="http://schemas.microsoft.com/office/powerpoint/2010/main" val="21894035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b4b03b33-9b66-45bb-88bf-b5a03c05626b"/>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998</TotalTime>
  <Words>831</Words>
  <Application>Microsoft Office PowerPoint</Application>
  <PresentationFormat>Widescreen</PresentationFormat>
  <Paragraphs>127</Paragraphs>
  <Slides>22</Slides>
  <Notes>2</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LatoWeb</vt:lpstr>
      <vt:lpstr>Arial</vt:lpstr>
      <vt:lpstr>Arial Nova</vt:lpstr>
      <vt:lpstr>Calibri</vt:lpstr>
      <vt:lpstr>Calibri Light</vt:lpstr>
      <vt:lpstr>Office Theme</vt:lpstr>
      <vt:lpstr>ECE 447: Control System Analysis (sp21)     MW 4:30-6:20</vt:lpstr>
      <vt:lpstr>we will meet online only</vt:lpstr>
      <vt:lpstr>course materials and technology</vt:lpstr>
      <vt:lpstr>conduct</vt:lpstr>
      <vt:lpstr>today</vt:lpstr>
      <vt:lpstr>https://canvas.uw.edu/courses/1448963</vt:lpstr>
      <vt:lpstr>ECE 447: Control System Analysis (sp21) MW 4:30-6:20</vt:lpstr>
      <vt:lpstr>PowerPoint Presentation</vt:lpstr>
      <vt:lpstr>learning outcomes</vt:lpstr>
      <vt:lpstr>origins of feedback control</vt:lpstr>
      <vt:lpstr>flyball governor ~1800s</vt:lpstr>
      <vt:lpstr>PowerPoint Presentation</vt:lpstr>
      <vt:lpstr>float valve ~300 BC</vt:lpstr>
      <vt:lpstr>state of the art</vt:lpstr>
      <vt:lpstr>aerospace and transportation</vt:lpstr>
      <vt:lpstr>power systems – ECE 458</vt:lpstr>
      <vt:lpstr>telecommunication</vt:lpstr>
      <vt:lpstr>robotics and AI - ENGINE</vt:lpstr>
      <vt:lpstr>neuroengineering – ECE 466</vt:lpstr>
      <vt:lpstr>PowerPoint Presentation</vt:lpstr>
      <vt:lpstr>PowerPoint Presentation</vt:lpstr>
      <vt:lpstr>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my13</dc:creator>
  <cp:lastModifiedBy>my13</cp:lastModifiedBy>
  <cp:revision>29</cp:revision>
  <dcterms:created xsi:type="dcterms:W3CDTF">2021-03-26T18:06:12Z</dcterms:created>
  <dcterms:modified xsi:type="dcterms:W3CDTF">2021-03-29T22:47:57Z</dcterms:modified>
</cp:coreProperties>
</file>